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325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267" r:id="rId13"/>
    <p:sldId id="268" r:id="rId14"/>
    <p:sldId id="336" r:id="rId15"/>
    <p:sldId id="269" r:id="rId16"/>
    <p:sldId id="270" r:id="rId17"/>
    <p:sldId id="271" r:id="rId18"/>
    <p:sldId id="337" r:id="rId19"/>
    <p:sldId id="338" r:id="rId20"/>
    <p:sldId id="272" r:id="rId21"/>
    <p:sldId id="273" r:id="rId22"/>
    <p:sldId id="274" r:id="rId23"/>
    <p:sldId id="340" r:id="rId24"/>
    <p:sldId id="341" r:id="rId25"/>
    <p:sldId id="275" r:id="rId26"/>
    <p:sldId id="276" r:id="rId27"/>
    <p:sldId id="277" r:id="rId28"/>
    <p:sldId id="342" r:id="rId29"/>
    <p:sldId id="278" r:id="rId30"/>
    <p:sldId id="343" r:id="rId31"/>
    <p:sldId id="344" r:id="rId32"/>
    <p:sldId id="279" r:id="rId33"/>
    <p:sldId id="345" r:id="rId34"/>
    <p:sldId id="346" r:id="rId35"/>
    <p:sldId id="347" r:id="rId36"/>
    <p:sldId id="348" r:id="rId37"/>
    <p:sldId id="280" r:id="rId38"/>
    <p:sldId id="349" r:id="rId39"/>
    <p:sldId id="281" r:id="rId40"/>
    <p:sldId id="351" r:id="rId41"/>
    <p:sldId id="282" r:id="rId42"/>
    <p:sldId id="283" r:id="rId43"/>
    <p:sldId id="352" r:id="rId44"/>
    <p:sldId id="353" r:id="rId45"/>
    <p:sldId id="354" r:id="rId46"/>
    <p:sldId id="395" r:id="rId47"/>
    <p:sldId id="284" r:id="rId48"/>
    <p:sldId id="285" r:id="rId49"/>
    <p:sldId id="355" r:id="rId50"/>
    <p:sldId id="286" r:id="rId51"/>
    <p:sldId id="287" r:id="rId52"/>
    <p:sldId id="356" r:id="rId53"/>
    <p:sldId id="288" r:id="rId54"/>
    <p:sldId id="289" r:id="rId55"/>
    <p:sldId id="357" r:id="rId56"/>
    <p:sldId id="290" r:id="rId57"/>
    <p:sldId id="358" r:id="rId58"/>
    <p:sldId id="291" r:id="rId59"/>
    <p:sldId id="359" r:id="rId60"/>
    <p:sldId id="360" r:id="rId61"/>
    <p:sldId id="361" r:id="rId62"/>
    <p:sldId id="362" r:id="rId63"/>
    <p:sldId id="293" r:id="rId64"/>
    <p:sldId id="294" r:id="rId65"/>
    <p:sldId id="363" r:id="rId66"/>
    <p:sldId id="295" r:id="rId67"/>
    <p:sldId id="296" r:id="rId68"/>
    <p:sldId id="364" r:id="rId69"/>
    <p:sldId id="365" r:id="rId70"/>
    <p:sldId id="298" r:id="rId71"/>
    <p:sldId id="299" r:id="rId72"/>
    <p:sldId id="366" r:id="rId73"/>
    <p:sldId id="396" r:id="rId74"/>
    <p:sldId id="301" r:id="rId75"/>
    <p:sldId id="302" r:id="rId76"/>
    <p:sldId id="369" r:id="rId77"/>
    <p:sldId id="303" r:id="rId78"/>
    <p:sldId id="304" r:id="rId79"/>
    <p:sldId id="370" r:id="rId80"/>
    <p:sldId id="305" r:id="rId81"/>
    <p:sldId id="371" r:id="rId82"/>
    <p:sldId id="306" r:id="rId83"/>
    <p:sldId id="372" r:id="rId84"/>
    <p:sldId id="307" r:id="rId85"/>
    <p:sldId id="373" r:id="rId86"/>
    <p:sldId id="308" r:id="rId87"/>
    <p:sldId id="374" r:id="rId88"/>
    <p:sldId id="309" r:id="rId89"/>
    <p:sldId id="375" r:id="rId90"/>
    <p:sldId id="310" r:id="rId91"/>
    <p:sldId id="311" r:id="rId92"/>
    <p:sldId id="376" r:id="rId93"/>
    <p:sldId id="377" r:id="rId94"/>
    <p:sldId id="378" r:id="rId95"/>
    <p:sldId id="379" r:id="rId96"/>
    <p:sldId id="380" r:id="rId97"/>
    <p:sldId id="312" r:id="rId98"/>
    <p:sldId id="313" r:id="rId99"/>
    <p:sldId id="381" r:id="rId100"/>
    <p:sldId id="382" r:id="rId101"/>
    <p:sldId id="315" r:id="rId102"/>
    <p:sldId id="383" r:id="rId103"/>
    <p:sldId id="317" r:id="rId104"/>
    <p:sldId id="386" r:id="rId105"/>
    <p:sldId id="318" r:id="rId106"/>
    <p:sldId id="385" r:id="rId107"/>
    <p:sldId id="319" r:id="rId108"/>
    <p:sldId id="387" r:id="rId109"/>
    <p:sldId id="321" r:id="rId110"/>
    <p:sldId id="388" r:id="rId111"/>
    <p:sldId id="389" r:id="rId112"/>
    <p:sldId id="390" r:id="rId113"/>
    <p:sldId id="393" r:id="rId114"/>
    <p:sldId id="394" r:id="rId115"/>
  </p:sldIdLst>
  <p:sldSz cx="9144000" cy="6858000" type="screen4x3"/>
  <p:notesSz cx="6858000" cy="9144000"/>
  <p:photoAlbum/>
  <p:custDataLst>
    <p:tags r:id="rId1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91" autoAdjust="0"/>
    <p:restoredTop sz="94660"/>
  </p:normalViewPr>
  <p:slideViewPr>
    <p:cSldViewPr>
      <p:cViewPr varScale="1">
        <p:scale>
          <a:sx n="70" d="100"/>
          <a:sy n="70" d="100"/>
        </p:scale>
        <p:origin x="7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gs" Target="tags/tag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C646F-CCAC-438C-BE3D-47BE968CCE05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9F4FC-FEC9-425C-B71A-DCA5D5EE4B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9F4FC-FEC9-425C-B71A-DCA5D5EE4B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1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E3D-A51D-4757-B793-D8E86F530E54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4C76-1AC8-482D-A0D6-B3596F383A66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018AA-A338-4DC0-87BA-1CA49C2E9096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47CD74-C265-49EA-922D-5FAF42B24E89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209800" y="6356352"/>
            <a:ext cx="4800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68CD-ED81-47F5-AA41-3EBE13B45904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8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7D42-35B3-4FCD-B515-0A932C84CA2A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A2F0-B92E-4A7C-8601-EB384F22F95C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1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7270-6303-4B4C-BB10-11FC35A95925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1802-743D-45F4-9654-4A487C65D281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9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1B97-5083-416D-9BF7-110ADC0EE0FD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5052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BF88C-3FBE-4427-BF93-81A316F06832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27804-4A9C-4811-B842-376FDFF73358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88138-101F-40A7-8C0C-938379659857}" type="datetime1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920E-E96D-446B-B369-8124E46C20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8</a:t>
            </a:r>
            <a:br>
              <a:rPr lang="en-US" dirty="0"/>
            </a:br>
            <a:r>
              <a:rPr lang="en-US" dirty="0"/>
              <a:t>C Characters and Strings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733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717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0222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159798" y="784933"/>
            <a:ext cx="8908002" cy="401566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prevents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writing characters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into memory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beyond the end of </a:t>
            </a:r>
            <a:r>
              <a:rPr lang="en-US" alt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(For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reading input lines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arbitrary length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there’s a nonstandard—yet widely supported—function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readline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usually included in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.)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For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properly as a </a:t>
            </a:r>
            <a:r>
              <a:rPr lang="en-US" altLang="en-US" sz="3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 array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contain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8_Page_09">
            <a:extLst>
              <a:ext uri="{FF2B5EF4-FFF2-40B4-BE49-F238E27FC236}">
                <a16:creationId xmlns="" xmlns:a16="http://schemas.microsoft.com/office/drawing/2014/main" id="{066FEA0F-13F0-4907-869A-80B2C7D7610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74444"/>
          <a:stretch/>
        </p:blipFill>
        <p:spPr>
          <a:xfrm>
            <a:off x="1905000" y="4842163"/>
            <a:ext cx="6032001" cy="1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8_Page_10">
            <a:extLst>
              <a:ext uri="{FF2B5EF4-FFF2-40B4-BE49-F238E27FC236}">
                <a16:creationId xmlns="" xmlns:a16="http://schemas.microsoft.com/office/drawing/2014/main" id="{E4EC793A-FF8B-43B7-9646-1F1265E0489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55" r="4489" b="81111"/>
          <a:stretch/>
        </p:blipFill>
        <p:spPr>
          <a:xfrm>
            <a:off x="1905000" y="6019800"/>
            <a:ext cx="6042001" cy="6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23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memcpy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31075" name="Text Placeholder 2"/>
          <p:cNvSpPr>
            <a:spLocks noGrp="1"/>
          </p:cNvSpPr>
          <p:nvPr>
            <p:ph type="body" idx="1"/>
          </p:nvPr>
        </p:nvSpPr>
        <p:spPr>
          <a:xfrm>
            <a:off x="170596" y="914400"/>
            <a:ext cx="8821003" cy="4525963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memcpy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copies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number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object pointed to by its 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into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object pointed to by its 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a pointer to any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object.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this function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undefined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objects overlap in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if they are parts of the same object)—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 such cases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memmove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8.31 uses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5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55" r="4489" b="81112"/>
          <a:stretch/>
        </p:blipFill>
        <p:spPr>
          <a:xfrm>
            <a:off x="542496" y="5562601"/>
            <a:ext cx="807720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123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39253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93" y="28974"/>
            <a:ext cx="8229600" cy="50442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memmove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34147" name="Text Placeholder 2"/>
          <p:cNvSpPr>
            <a:spLocks noGrp="1"/>
          </p:cNvSpPr>
          <p:nvPr>
            <p:ph type="body" idx="1"/>
          </p:nvPr>
        </p:nvSpPr>
        <p:spPr>
          <a:xfrm>
            <a:off x="158086" y="540218"/>
            <a:ext cx="8909713" cy="517364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memmove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like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memcpy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copies a specified number of bytes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from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object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pointed to by its second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into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object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pointed to by its first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Copying is performed as if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bytes were copied from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into a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temporary character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then copied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temporary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into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</a:t>
            </a:r>
            <a:r>
              <a:rPr lang="en-US" altLang="en-US" sz="2600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tr-TR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allows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 from one part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a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copied into another part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6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 string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8.29 uses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memmove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last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10 bytes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array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into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10 bytes of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6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55" r="5347" b="80000"/>
          <a:stretch/>
        </p:blipFill>
        <p:spPr>
          <a:xfrm>
            <a:off x="1289449" y="5943600"/>
            <a:ext cx="6646985" cy="8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454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1169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memcmp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>
          <a:xfrm>
            <a:off x="142164" y="838200"/>
            <a:ext cx="8925636" cy="5638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memcmp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 8.30)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compares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number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corresponding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</a:t>
            </a:r>
            <a:r>
              <a:rPr lang="tr-TR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greater than 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greater than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the second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returns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arguments are equal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less than 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less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than the second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1566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83904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memchr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39267" name="Text Placeholder 2"/>
          <p:cNvSpPr>
            <a:spLocks noGrp="1"/>
          </p:cNvSpPr>
          <p:nvPr>
            <p:ph type="body" idx="1"/>
          </p:nvPr>
        </p:nvSpPr>
        <p:spPr>
          <a:xfrm>
            <a:off x="176284" y="990600"/>
            <a:ext cx="8815316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memchr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occurrence of a byte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represented as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number of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an object.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byte is found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byte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object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otherwise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8.31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(byte)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'r'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string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"This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6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53333"/>
          <a:stretch/>
        </p:blipFill>
        <p:spPr>
          <a:xfrm>
            <a:off x="305818" y="5489267"/>
            <a:ext cx="8520684" cy="1097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4489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9651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memset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41315" name="Text Placeholder 2"/>
          <p:cNvSpPr>
            <a:spLocks noGrp="1"/>
          </p:cNvSpPr>
          <p:nvPr>
            <p:ph type="body" idx="1"/>
          </p:nvPr>
        </p:nvSpPr>
        <p:spPr>
          <a:xfrm>
            <a:off x="210402" y="990601"/>
            <a:ext cx="8781197" cy="3352800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memset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copies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the byte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into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object pointed to by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where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specified by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8.32 uses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memset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'b'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6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0000"/>
          <a:stretch/>
        </p:blipFill>
        <p:spPr>
          <a:xfrm>
            <a:off x="533400" y="4577097"/>
            <a:ext cx="8229601" cy="167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449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343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8275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Character-Handling Library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0600"/>
            <a:ext cx="8763000" cy="53657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character-handling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ctype.h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includes several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perform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useful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tests </a:t>
            </a:r>
            <a:endParaRPr lang="tr-TR" altLang="en-US" sz="3200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and manipulations </a:t>
            </a:r>
            <a:endParaRPr lang="tr-TR" altLang="en-US" sz="3200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lvl="1" indent="0" algn="just">
              <a:lnSpc>
                <a:spcPct val="90000"/>
              </a:lnSpc>
              <a:buNone/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of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function receives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char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(represented as an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normally has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8.1 summarizes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character-handling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90822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Other Functions of the String-Handling Library</a:t>
            </a:r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>
          <a:xfrm>
            <a:off x="76200" y="850165"/>
            <a:ext cx="8915400" cy="2045435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two remaining functions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string-handling library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strerror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Figure 8.33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strerror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functions.</a:t>
            </a:r>
          </a:p>
        </p:txBody>
      </p:sp>
      <p:pic>
        <p:nvPicPr>
          <p:cNvPr id="5" name="Picture 4" descr="chtp8_08_Page_6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4489" b="44444"/>
          <a:stretch/>
        </p:blipFill>
        <p:spPr>
          <a:xfrm>
            <a:off x="533400" y="3017294"/>
            <a:ext cx="8229601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8.10.1  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strerror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>
          <a:xfrm>
            <a:off x="191068" y="838201"/>
            <a:ext cx="8876731" cy="2209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strerror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takes an error number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 an error message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string.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8.34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demonstrates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strerror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6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45555"/>
          <a:stretch/>
        </p:blipFill>
        <p:spPr>
          <a:xfrm>
            <a:off x="163776" y="3006464"/>
            <a:ext cx="8875713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1508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52" y="56864"/>
            <a:ext cx="8229600" cy="609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strlen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48483" name="Text Placeholder 2"/>
          <p:cNvSpPr>
            <a:spLocks noGrp="1"/>
          </p:cNvSpPr>
          <p:nvPr>
            <p:ph type="body" idx="1"/>
          </p:nvPr>
        </p:nvSpPr>
        <p:spPr>
          <a:xfrm>
            <a:off x="79610" y="666464"/>
            <a:ext cx="8865358" cy="1600199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strlen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takes a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as an argument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characters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string—the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included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Figure 8.35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demonstrates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strlen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 descr="chtp8_08_Page_6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13334"/>
          <a:stretch/>
        </p:blipFill>
        <p:spPr>
          <a:xfrm>
            <a:off x="956620" y="2362199"/>
            <a:ext cx="7149206" cy="448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4350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53603" name="Text Placeholder 2"/>
          <p:cNvSpPr>
            <a:spLocks noGrp="1"/>
          </p:cNvSpPr>
          <p:nvPr>
            <p:ph type="body" idx="1"/>
          </p:nvPr>
        </p:nvSpPr>
        <p:spPr>
          <a:xfrm>
            <a:off x="179696" y="895064"/>
            <a:ext cx="8839200" cy="5461288"/>
          </a:xfrm>
        </p:spPr>
        <p:txBody>
          <a:bodyPr>
            <a:no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30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Reading Numeric Inputs and Input Validation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It’s important to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validate the data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that you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input into a program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For example, when you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ask the user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enter an integer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in the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range 1–100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then attempt to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read that integer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using </a:t>
            </a:r>
            <a:r>
              <a:rPr lang="en-US" sz="3000" b="1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scanf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there are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several possible problems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user could enter an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integer that’s outside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the program’s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required range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an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integer that’s outside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the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allowed range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for integers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on that computer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a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non-integer numeric value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or a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non-numeric value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53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2845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53603" name="Text Placeholder 2"/>
          <p:cNvSpPr>
            <a:spLocks noGrp="1"/>
          </p:cNvSpPr>
          <p:nvPr>
            <p:ph type="body" idx="1"/>
          </p:nvPr>
        </p:nvSpPr>
        <p:spPr>
          <a:xfrm>
            <a:off x="119416" y="1304504"/>
            <a:ext cx="8876731" cy="4419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You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use various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that you learned in this chapter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fully validate such input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you could </a:t>
            </a:r>
          </a:p>
          <a:p>
            <a:pPr lvl="1" algn="just" eaLnBrk="1" hangingPunct="1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use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fgets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read the input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line of text</a:t>
            </a:r>
          </a:p>
          <a:p>
            <a:pPr lvl="1" algn="just" eaLnBrk="1" hangingPunct="1"/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convert the string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to a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strtol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ensure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that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conversion was successful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</a:p>
          <a:p>
            <a:pPr lvl="1" algn="just" eaLnBrk="1" hangingPunct="1"/>
            <a:r>
              <a:rPr lang="tr-TR" alt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Then </a:t>
            </a:r>
            <a:r>
              <a:rPr lang="en-US" altLang="en-US" sz="3200" u="sng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ensure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that the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value is in range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3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161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780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89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isdigit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isalpha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isalnum</a:t>
            </a:r>
            <a:r>
              <a:rPr lang="en-US" sz="3100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and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isxdigit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839200" cy="5190334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 demonstrates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isdigit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isalpha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isalnum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isxdigit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whether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is a 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isalpha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whether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is an uppercase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 lowercase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letter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isalnum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whether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uppercase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letter,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lowercase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letter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 a 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isxdigit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whether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hexadecimal 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7871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604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12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532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8.3.1   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isdigit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isalpha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isalnum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isxdigit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>
          <a:xfrm>
            <a:off x="76200" y="990600"/>
            <a:ext cx="8991600" cy="5486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8.2 uses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conditional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?: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whether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string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is 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string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not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output for each character tested.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example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expression </a:t>
            </a:r>
          </a:p>
          <a:p>
            <a:pPr marL="914400" lvl="2" indent="0" algn="just" eaLnBrk="1" hangingPunct="1">
              <a:buNone/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isdigit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'8'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"8 is a "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"8 is not a "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indicates that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'8'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a 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string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"8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'8'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not a 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isdigit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the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string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"8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not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1971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islower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isupper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tolower</a:t>
            </a:r>
            <a:r>
              <a:rPr lang="en-US" sz="3100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and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toupper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>
          <a:xfrm>
            <a:off x="76200" y="1066800"/>
            <a:ext cx="8915400" cy="5486400"/>
          </a:xfrm>
        </p:spPr>
        <p:txBody>
          <a:bodyPr>
            <a:normAutofit fontScale="77500" lnSpcReduction="20000"/>
          </a:bodyPr>
          <a:lstStyle/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Figure 8.3 demonstrates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islower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isupper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tolower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500" dirty="0" err="1">
                <a:solidFill>
                  <a:srgbClr val="0000FF"/>
                </a:solidFill>
                <a:latin typeface="Consolas" panose="020B0609020204030204" pitchFamily="49" charset="0"/>
              </a:rPr>
              <a:t>toupper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islower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its argument is a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lowercase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3500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sz="3500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its argument is an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uppercase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3500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sz="3500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sz="35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tolower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an uppercase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to a lowercase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and returns the lowercase letter. </a:t>
            </a:r>
            <a:endParaRPr lang="tr-TR" altLang="en-US" sz="3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If the argument is </a:t>
            </a:r>
            <a:r>
              <a:rPr lang="en-US" altLang="en-US" sz="3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 an uppercase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tolower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returns the argument </a:t>
            </a:r>
            <a:r>
              <a:rPr lang="en-US" altLang="en-US" sz="3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unchanged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toupper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a lowercase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to an uppercase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and returns the uppercase letter. </a:t>
            </a:r>
          </a:p>
          <a:p>
            <a:pPr lvl="1" algn="just"/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If the argument is </a:t>
            </a:r>
            <a:r>
              <a:rPr lang="en-US" altLang="en-US" sz="3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500" u="sng" dirty="0">
                <a:solidFill>
                  <a:srgbClr val="000000"/>
                </a:solidFill>
                <a:latin typeface="Cambria" panose="02040503050406030204" pitchFamily="18" charset="0"/>
              </a:rPr>
              <a:t> a lowercase letter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toupper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 returns the argument </a:t>
            </a:r>
            <a:r>
              <a:rPr lang="en-US" altLang="en-US" sz="3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unchanged</a:t>
            </a:r>
            <a:r>
              <a:rPr lang="en-US" altLang="en-US" sz="3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97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5401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8991600" cy="54419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chapter introduces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 Standard Library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facilitate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and character processing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functions enable programs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process characters, strings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lines of text and blocks of memory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chapter discusses the techniques used to develop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editors, word processors, page-layout software, computerized typesetting systems and other kinds of text-processing software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text manipulations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performed by formatted input/output functions like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can be implemented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the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discussed in this chapter.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0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322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911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382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64" y="136523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isspace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iscntrl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ispunct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isprint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sz="3100" dirty="0" err="1">
                <a:solidFill>
                  <a:srgbClr val="3380E6"/>
                </a:solidFill>
                <a:latin typeface="Consolas" panose="020B0609020204030204" pitchFamily="49" charset="0"/>
              </a:rPr>
              <a:t>isgraph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2959"/>
            <a:ext cx="8787414" cy="510119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8.4 demonstrates functions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isspace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iscntrl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ispunct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isprint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isgraph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isspace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character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one of the following whitespace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space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form feed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'\f’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newline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'\n’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carriage return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'\r’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horizontal tab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'\t’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or vertical tab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'\v'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2835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8.3.3  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isspace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iscntrl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ispunct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isprint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isgraph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450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23970"/>
            <a:ext cx="8839200" cy="560543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iscntrl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 character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one of the following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control characters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horizontal tab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'\t’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vertical tab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'\v’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form feed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'\f’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alert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'\a’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backspace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'\b’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carriage return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'\r’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altLang="en-US" sz="2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or newline (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'\n'</a:t>
            </a:r>
            <a:r>
              <a:rPr lang="en-US" altLang="en-US" sz="22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ispunct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if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 character is a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printing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than a space, a digit or a letter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such as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,),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,],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isprint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 character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can be displayed on the screen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(including the space character).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isgraph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same as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isprint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except that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space character is not included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558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543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730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251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22" y="92133"/>
            <a:ext cx="8229600" cy="45532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String-Conversion Functions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>
          <a:xfrm>
            <a:off x="59922" y="696382"/>
            <a:ext cx="9007878" cy="6009218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section presents the </a:t>
            </a: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string-conversion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general utilities library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5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25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</a:t>
            </a:r>
            <a:r>
              <a:rPr lang="tr-TR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 strings of digits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to integer and floating-point values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Figure 8.5 summarizes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string-conversion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C standard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also includes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strtoll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strtoull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converting strings to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Note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 of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headers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(read from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right to left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“</a:t>
            </a:r>
            <a:r>
              <a:rPr lang="en-US" altLang="en-US" sz="25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nPtr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is a pointer to a character constant”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);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specifies that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will not be modified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086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96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5341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4498"/>
            <a:ext cx="8915400" cy="55626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the fundamental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building blocks of source programs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Every program is composed of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that—when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grouped together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meaningfully—is interpreted by the computer as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series of instructions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accomplish a task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program may contain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character constants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character constant is an </a:t>
            </a:r>
            <a:r>
              <a:rPr lang="en-US" altLang="en-US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value represented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in single quotes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a character constant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character in the machine’s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character set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23996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strtod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8839200" cy="551815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strtod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(Fig. 8.6)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a sequence of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representing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floating-point value to double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returns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if it’s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unable to convert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any portion of its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 to double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two arguments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 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 **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contains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sequence to be converted to double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—any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whitespace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at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ignored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3141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strtod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 (Cont.) 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>
          <a:xfrm>
            <a:off x="81376" y="990600"/>
            <a:ext cx="8991600" cy="536575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uses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char **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 argument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char *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calling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stringPtr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so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it points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 of the first character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after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portion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</a:t>
            </a:r>
            <a:endParaRPr lang="tr-TR" altLang="en-US" i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or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 no portio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n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marL="0" indent="0" algn="ctr" eaLnBrk="1" hangingPunct="1"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 =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strtod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65125" lvl="1" indent="0" algn="just" eaLnBrk="1" hangingPunct="1">
              <a:buFont typeface="Verdana" panose="020B0604030504040204" pitchFamily="34" charset="0"/>
              <a:buNone/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double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assigned the location of the first character after the converted value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51.2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3701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774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strtol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108010" y="838200"/>
            <a:ext cx="8959790" cy="5715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strtol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(Fig. 8.7)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sequence of characters representing an integer.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if it’s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unable to convert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any portion of its first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long 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receives three arguments—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 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contains the character sequence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 be converted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—any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whitespace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at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ignored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668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1344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strtol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>
          <a:xfrm>
            <a:off x="136124" y="762000"/>
            <a:ext cx="8931676" cy="5594352"/>
          </a:xfrm>
        </p:spPr>
        <p:txBody>
          <a:bodyPr>
            <a:noAutofit/>
          </a:bodyPr>
          <a:lstStyle/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uses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char **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 argument to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char *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calling function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so that it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points to the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character after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portion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or to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string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no portion can be converted.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specifies the base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value being converted. The line</a:t>
            </a:r>
          </a:p>
          <a:p>
            <a:pPr marL="603250" lvl="2" indent="0" algn="just" eaLnBrk="1" hangingPunct="1">
              <a:buFont typeface="Wingdings 2" panose="05020102010507070707" pitchFamily="18" charset="2"/>
              <a:buNone/>
              <a:defRPr/>
            </a:pP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strtol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(string, &amp;</a:t>
            </a:r>
            <a:r>
              <a:rPr 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indicates that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long value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from string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023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strtol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93810"/>
            <a:ext cx="8839200" cy="58355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strtol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(string, &amp;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600" b="1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remainder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of string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after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the conversion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causes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remainder of the string to be ignored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sz="2600" b="1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indicates that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to be converted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in octal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(base 8),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decimal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(base 10) or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hexadecimal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(base 16) format.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base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specified as</a:t>
            </a:r>
            <a:r>
              <a:rPr lang="tr-TR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0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any value between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2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36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Numeric representations of integers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base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11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to base </a:t>
            </a:r>
            <a:r>
              <a:rPr lang="en-US" altLang="en-US" sz="26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36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use the characters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A–Z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 the values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10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35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5741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3096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strtol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8839200" cy="551815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hexadecimal values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(base 16)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consist of the digits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0–9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A–F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base-11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consist of the digits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0–9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base-24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consist of the digits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0–9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A–N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base-36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consist of the digits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0–9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A–Z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returns 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it’s unable to convert any portion of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value.</a:t>
            </a: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025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6998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8247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8.4.3  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sz="3200" dirty="0" err="1">
                <a:solidFill>
                  <a:srgbClr val="3380E6"/>
                </a:solidFill>
                <a:latin typeface="Consolas" panose="020B0609020204030204" pitchFamily="49" charset="0"/>
              </a:rPr>
              <a:t>strtoul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>
          <a:xfrm>
            <a:off x="62144" y="854482"/>
            <a:ext cx="9005655" cy="5608464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strtoul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(Fig. 8.8)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of characters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representing an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value.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works identically to function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strtol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The statement </a:t>
            </a:r>
          </a:p>
          <a:p>
            <a:pPr marL="603250" lvl="2" indent="0" algn="just" eaLnBrk="1" hangingPunct="1">
              <a:buFont typeface="Wingdings 2" panose="05020102010507070707" pitchFamily="18" charset="2"/>
              <a:buNone/>
            </a:pP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strtoul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(string, &amp;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3000" b="1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65125" lvl="1" indent="0" algn="just" eaLnBrk="1" hangingPunct="1">
              <a:buFont typeface="Verdana" panose="020B0604030504040204" pitchFamily="34" charset="0"/>
              <a:buNone/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in Fig. 8.8 indicates that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int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value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from 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remainderPtr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remainder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after the conversion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indicates that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to be converted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be in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octal, decimal or hexadecimal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format.</a:t>
            </a:r>
          </a:p>
          <a:p>
            <a:pPr marL="365125" lvl="1" indent="0" eaLnBrk="1" hangingPunct="1">
              <a:buFont typeface="Verdana" panose="020B0604030504040204" pitchFamily="34" charset="0"/>
              <a:buNone/>
            </a:pPr>
            <a:endParaRPr lang="en-US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07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652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838200"/>
            <a:ext cx="8839200" cy="55181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'z'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represents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value of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'\n’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represents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value of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newline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122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ASCII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respectively).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series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treated as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single unit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include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letters, digits and various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special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such as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String literals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or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string constants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in C are written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double quotation marks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1716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34181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Standard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Input/Output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Library Functions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136124" y="1077906"/>
            <a:ext cx="8931676" cy="4648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section presents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several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 standard input/output library</a:t>
            </a:r>
            <a:r>
              <a:rPr lang="tr-TR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specifically for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manipulating character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data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8.12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and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input/output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standard input/output library. </a:t>
            </a: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9290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7189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26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8.5.1  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fgets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putchar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675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915400" cy="4953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Figure 8.10 uses functions </a:t>
            </a:r>
            <a:r>
              <a:rPr lang="en-US" altLang="en-US" sz="27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fgets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read a line of text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standard input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keyboard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recursively output the characters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line in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reverse order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reads characters from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standard input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into its first argument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—an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until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newline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or 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end-of-file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indicator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encountered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until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maximum number of characters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read.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maximum number of characters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one </a:t>
            </a:r>
            <a:r>
              <a:rPr lang="tr-TR" altLang="en-US" sz="2700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less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than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specified in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fgets</a:t>
            </a:r>
            <a:r>
              <a:rPr lang="en-US" altLang="en-US" sz="27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8_Page_28">
            <a:extLst>
              <a:ext uri="{FF2B5EF4-FFF2-40B4-BE49-F238E27FC236}">
                <a16:creationId xmlns="" xmlns:a16="http://schemas.microsoft.com/office/drawing/2014/main" id="{899ED817-56E4-41B2-9420-92368C8CBF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3123" b="43333"/>
          <a:stretch/>
        </p:blipFill>
        <p:spPr>
          <a:xfrm>
            <a:off x="2133600" y="6035619"/>
            <a:ext cx="5048250" cy="45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2678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900" dirty="0">
                <a:solidFill>
                  <a:srgbClr val="24B5A1"/>
                </a:solidFill>
                <a:latin typeface="Calibri" panose="020F0502020204030204" pitchFamily="34" charset="0"/>
              </a:rPr>
              <a:t>8.5.1  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fgets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putchar</a:t>
            </a:r>
            <a:r>
              <a:rPr lang="en-US" sz="2900" dirty="0">
                <a:solidFill>
                  <a:srgbClr val="3380E6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781230"/>
            <a:ext cx="8915400" cy="3700346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specifies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stream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from which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to read characters</a:t>
            </a:r>
            <a:r>
              <a:rPr lang="tr-TR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 this case, we use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input stream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stdin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appended to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when reading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prints its character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argument.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program calls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line of text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backward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marL="0" indent="0" algn="just" eaLnBrk="1" hangingPunct="1">
              <a:buNone/>
            </a:pPr>
            <a:endParaRPr lang="en-US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1" descr="chtp8_08_Page_28">
            <a:extLst>
              <a:ext uri="{FF2B5EF4-FFF2-40B4-BE49-F238E27FC236}">
                <a16:creationId xmlns="" xmlns:a16="http://schemas.microsoft.com/office/drawing/2014/main" id="{462EA409-CA1A-4956-98C3-B9C5AE7C7BA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r="27669" b="30000"/>
          <a:stretch/>
        </p:blipFill>
        <p:spPr>
          <a:xfrm>
            <a:off x="1815900" y="4495800"/>
            <a:ext cx="5307750" cy="22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340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900" dirty="0">
                <a:solidFill>
                  <a:srgbClr val="24B5A1"/>
                </a:solidFill>
                <a:latin typeface="Calibri" panose="020F0502020204030204" pitchFamily="34" charset="0"/>
              </a:rPr>
              <a:t>8.5.1  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fgets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putchar</a:t>
            </a:r>
            <a:r>
              <a:rPr lang="en-US" sz="2900" dirty="0">
                <a:solidFill>
                  <a:srgbClr val="3380E6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132424" y="758298"/>
            <a:ext cx="8859175" cy="3657600"/>
          </a:xfrm>
        </p:spPr>
        <p:txBody>
          <a:bodyPr>
            <a:normAutofit/>
          </a:bodyPr>
          <a:lstStyle/>
          <a:p>
            <a:pPr algn="just"/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If the first character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of the array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received by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9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tr-TR" altLang="en-US" sz="2900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Otherwise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again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the </a:t>
            </a:r>
            <a:r>
              <a:rPr lang="en-US" altLang="en-US" sz="29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subarra</a:t>
            </a:r>
            <a:r>
              <a:rPr lang="en-US" altLang="en-US" sz="2900" i="1" dirty="0">
                <a:solidFill>
                  <a:srgbClr val="000000"/>
                </a:solidFill>
                <a:latin typeface="Cambria" panose="02040503050406030204" pitchFamily="18" charset="0"/>
              </a:rPr>
              <a:t>y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at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element </a:t>
            </a:r>
            <a:r>
              <a:rPr lang="en-US" altLang="en-US" sz="2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[1]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9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and character </a:t>
            </a:r>
            <a:r>
              <a:rPr lang="en-US" altLang="en-US" sz="2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sPtr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output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when the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 call is completed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08_Page_29">
            <a:extLst>
              <a:ext uri="{FF2B5EF4-FFF2-40B4-BE49-F238E27FC236}">
                <a16:creationId xmlns="" xmlns:a16="http://schemas.microsoft.com/office/drawing/2014/main" id="{A4AE15EC-C7AD-41E9-A23B-D88183344A6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16508" b="53333"/>
          <a:stretch/>
        </p:blipFill>
        <p:spPr>
          <a:xfrm>
            <a:off x="1125702" y="4343400"/>
            <a:ext cx="6892595" cy="22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599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900" dirty="0">
                <a:solidFill>
                  <a:srgbClr val="24B5A1"/>
                </a:solidFill>
                <a:latin typeface="Calibri" panose="020F0502020204030204" pitchFamily="34" charset="0"/>
              </a:rPr>
              <a:t>8.5.1  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fgets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sz="2900" dirty="0" err="1">
                <a:solidFill>
                  <a:srgbClr val="3380E6"/>
                </a:solidFill>
                <a:latin typeface="Consolas" panose="020B0609020204030204" pitchFamily="49" charset="0"/>
              </a:rPr>
              <a:t>putchar</a:t>
            </a:r>
            <a:r>
              <a:rPr lang="en-US" sz="2900" dirty="0">
                <a:solidFill>
                  <a:srgbClr val="3380E6"/>
                </a:solidFill>
                <a:latin typeface="Consolas" panose="020B0609020204030204" pitchFamily="49" charset="0"/>
              </a:rPr>
              <a:t> </a:t>
            </a:r>
            <a:r>
              <a:rPr lang="en-US" sz="2900" dirty="0">
                <a:solidFill>
                  <a:srgbClr val="3380E6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132424" y="838200"/>
            <a:ext cx="8859175" cy="55181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order of the two statements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portion of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causes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walk to the terminating null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before a character is 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 calls are completed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characters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output in reverse 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8_Page_29">
            <a:extLst>
              <a:ext uri="{FF2B5EF4-FFF2-40B4-BE49-F238E27FC236}">
                <a16:creationId xmlns="" xmlns:a16="http://schemas.microsoft.com/office/drawing/2014/main" id="{0DAA0DBA-10FE-4CEA-8D8A-F744540F464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r="16508" b="53333"/>
          <a:stretch/>
        </p:blipFill>
        <p:spPr>
          <a:xfrm>
            <a:off x="1219200" y="4302667"/>
            <a:ext cx="6892595" cy="22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299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5003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6089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9999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8.5.2  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getchar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>
          <a:xfrm>
            <a:off x="143522" y="767176"/>
            <a:ext cx="8915400" cy="5709824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Figure 8.11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read characters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input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into character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sentence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 the characters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a string.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reads a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input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the 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puts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takes a string as an argument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followed by a newline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character.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stops inputting characters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either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tr-TR" alt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when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79 characters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have been read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or when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reads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newline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character entered by the user to end the line.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appended to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sentence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so that the array may be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treated as a 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Then, we use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puts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 the string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contained in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sentence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969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>
          <a:xfrm>
            <a:off x="143522" y="914400"/>
            <a:ext cx="8848078" cy="5562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C is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ending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null character (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string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via a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to the first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string.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a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its first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Thus, in C, it’s appropriate to say that a </a:t>
            </a:r>
            <a:r>
              <a:rPr lang="en-US" altLang="en-US" sz="2800" b="1" u="sng" dirty="0">
                <a:solidFill>
                  <a:srgbClr val="0000FF"/>
                </a:solidFill>
                <a:latin typeface="Cambria" panose="02040503050406030204" pitchFamily="18" charset="0"/>
              </a:rPr>
              <a:t>string is a pointer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—in fact,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string’s first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this sense,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strings are like arrays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because an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also a pointer to its first element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or 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of type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can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with a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a definition. 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9613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8035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3690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586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8.5.3  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sprintf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76803" name="Text Placeholder 2"/>
          <p:cNvSpPr>
            <a:spLocks noGrp="1"/>
          </p:cNvSpPr>
          <p:nvPr>
            <p:ph type="body" idx="1"/>
          </p:nvPr>
        </p:nvSpPr>
        <p:spPr>
          <a:xfrm>
            <a:off x="140562" y="914400"/>
            <a:ext cx="8851037" cy="544195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8.12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function</a:t>
            </a:r>
            <a:r>
              <a:rPr lang="tr-TR" alt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sprintf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formatted data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into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tr-TR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 array of characters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the same conversion specifiers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inputs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value to be formatted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 to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Array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 of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8_Page_32">
            <a:extLst>
              <a:ext uri="{FF2B5EF4-FFF2-40B4-BE49-F238E27FC236}">
                <a16:creationId xmlns="" xmlns:a16="http://schemas.microsoft.com/office/drawing/2014/main" id="{E9EB71FB-303F-4FB5-B327-F9B8A6150C8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r="4704" b="36668"/>
          <a:stretch/>
        </p:blipFill>
        <p:spPr>
          <a:xfrm>
            <a:off x="336980" y="4572000"/>
            <a:ext cx="845820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6205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7339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2524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8.5.4  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sscanf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78504"/>
            <a:ext cx="8915400" cy="452596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8.13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function</a:t>
            </a:r>
            <a:r>
              <a:rPr lang="en-US" alt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sscanf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read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formatted data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character 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uses the same conversion </a:t>
            </a:r>
            <a:r>
              <a:rPr lang="en-US" altLang="en-US" sz="2800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specifiers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reads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the values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sscanf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08_Page_34">
            <a:extLst>
              <a:ext uri="{FF2B5EF4-FFF2-40B4-BE49-F238E27FC236}">
                <a16:creationId xmlns="" xmlns:a16="http://schemas.microsoft.com/office/drawing/2014/main" id="{ED7FE17E-04DE-466C-94B9-091485B4D03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r="25094" b="46667"/>
          <a:stretch/>
        </p:blipFill>
        <p:spPr>
          <a:xfrm>
            <a:off x="1143000" y="4724400"/>
            <a:ext cx="664845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703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102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String-Manipulation Functions of the String-Handling Library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915400" cy="52578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string-handling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provides many useful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string data (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copying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concatenating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comparing strings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searching strings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characters and other strings,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tokenizing strings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(separating strings into logical pieces)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determining the length of strings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section presents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string-manipulation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string-handling library.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functions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summarized 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Fig. 8.17.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Every function—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except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appends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its result.</a:t>
            </a: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0472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582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String-Manipulation Functions of the String-Handling Library (Cont.)</a:t>
            </a:r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>
          <a:xfrm>
            <a:off x="69374" y="1143000"/>
            <a:ext cx="8930185" cy="52133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Functions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strncat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specify a parameter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is a type defined by the C standard as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integral type of the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 by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operator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copies its 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 string)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into its first </a:t>
            </a:r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  <a:r>
              <a:rPr lang="tr-TR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</a:rPr>
              <a:t>you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must ensure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large enough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the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its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which is also copied. 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6433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876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130204" y="767176"/>
            <a:ext cx="8902083" cy="49530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definitions</a:t>
            </a:r>
            <a:r>
              <a:rPr lang="tr-TR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914400" lvl="2" indent="0" eaLnBrk="1" hangingPunct="1">
              <a:buNone/>
            </a:pP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color[] = 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"blue"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 char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colorPtr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"blue"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initialize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to the 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"blue"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definition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creates a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5-element array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containing the characters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'b'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'l'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'u'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'e'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definition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creates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colorPtr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"blue"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somewhere in memory. </a:t>
            </a:r>
          </a:p>
        </p:txBody>
      </p:sp>
      <p:pic>
        <p:nvPicPr>
          <p:cNvPr id="5" name="Picture 1" descr="chtp8_08_Page_05">
            <a:extLst>
              <a:ext uri="{FF2B5EF4-FFF2-40B4-BE49-F238E27FC236}">
                <a16:creationId xmlns="" xmlns:a16="http://schemas.microsoft.com/office/drawing/2014/main" id="{4ECEC73F-B960-4019-AD06-236D7F1BD10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77778"/>
          <a:stretch/>
        </p:blipFill>
        <p:spPr>
          <a:xfrm>
            <a:off x="1752600" y="5839232"/>
            <a:ext cx="6240001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1808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String-Manipulation Functions of the String-Handling Library (Cont.)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>
          <a:xfrm>
            <a:off x="144439" y="1143000"/>
            <a:ext cx="8847162" cy="49530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except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specifies the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characters to be copied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string into the array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necessarily copy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its 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occurs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 if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the number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copied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at least one more than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the length of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405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String-Manipulation Functions of the String-Handling Library (Cont.)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>
          <a:xfrm>
            <a:off x="158086" y="1074760"/>
            <a:ext cx="8833513" cy="52133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if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written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 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 least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(four characters in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plus a terminating null character).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larger than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characters are appended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array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total number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specified by the third argument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are written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8_Page_3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609600" y="5757079"/>
            <a:ext cx="8229600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811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strncpy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15704"/>
            <a:ext cx="8839200" cy="4800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8.15 uses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entire string in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into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copy the first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into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 character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appended to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because the call to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program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write a terminating null character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(the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third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less than the string length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1856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6720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2831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8.6.2  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Functions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strcat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strncat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921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7150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strcat</a:t>
            </a:r>
            <a:r>
              <a:rPr lang="en-US" alt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appends its second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(a string)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 its first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containing a string).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character of the second argument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replaces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null (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terminates the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first argument.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You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ensure that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used to store the first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large enough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the first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copied from the second string.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strncat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appends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number of characters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 to the first 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appended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the result.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8.16 demonstrates functions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strcat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strncat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449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14913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7109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Comparison Functions of the String-Handling Library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24177"/>
            <a:ext cx="8839200" cy="195103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This section presents the string-handling library’s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string-comparison </a:t>
            </a:r>
            <a:r>
              <a:rPr lang="en-US" altLang="en-US" sz="27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functions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strcmp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700" dirty="0" err="1">
                <a:solidFill>
                  <a:srgbClr val="0000FF"/>
                </a:solidFill>
                <a:latin typeface="Consolas" panose="020B0609020204030204" pitchFamily="49" charset="0"/>
              </a:rPr>
              <a:t>strncmp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Fig. 8.17 contains their prototypes and a brief description of each function. </a:t>
            </a:r>
          </a:p>
        </p:txBody>
      </p:sp>
      <p:pic>
        <p:nvPicPr>
          <p:cNvPr id="5" name="Picture 4" descr="chtp8_08_Page_41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6666" r="3632" b="43333"/>
          <a:stretch/>
        </p:blipFill>
        <p:spPr>
          <a:xfrm>
            <a:off x="436728" y="3048000"/>
            <a:ext cx="8229601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10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Comparison Functions of the String-Handling Library (Cont.)</a:t>
            </a: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>
          <a:xfrm>
            <a:off x="70512" y="922954"/>
            <a:ext cx="8991600" cy="57150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8.18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compares three strings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using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compares its first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argument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with its second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argument,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by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endParaRPr lang="tr-TR" altLang="en-US" sz="2400" u="sng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400" b="1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0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strings are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equal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negative value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less than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positive value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greater than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 to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except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compares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up to a specified number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of characters.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strncmp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compare characters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following a null character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a string.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prints the integer value returned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by each function call. </a:t>
            </a:r>
          </a:p>
        </p:txBody>
      </p:sp>
    </p:spTree>
    <p:extLst>
      <p:ext uri="{BB962C8B-B14F-4D97-AF65-F5344CB8AC3E}">
        <p14:creationId xmlns:p14="http://schemas.microsoft.com/office/powerpoint/2010/main" val="122761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8275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150920" y="834498"/>
            <a:ext cx="8916880" cy="518530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preceding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definition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could also have been written </a:t>
            </a:r>
          </a:p>
          <a:p>
            <a:pPr marL="914400" lvl="2" indent="0" algn="just" eaLnBrk="1" hangingPunct="1"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color[] = {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'b'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'l'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'u'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'e'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defining a character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must be large enough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its terminating null character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preceding definition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automatically determines the size of the array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based on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initializers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the initializer list.</a:t>
            </a:r>
          </a:p>
        </p:txBody>
      </p:sp>
      <p:pic>
        <p:nvPicPr>
          <p:cNvPr id="5" name="Picture 1" descr="chtp8_08_Page_06">
            <a:extLst>
              <a:ext uri="{FF2B5EF4-FFF2-40B4-BE49-F238E27FC236}">
                <a16:creationId xmlns="" xmlns:a16="http://schemas.microsoft.com/office/drawing/2014/main" id="{E57D2CA4-38DB-471F-80AF-01582B2DC92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6208" b="81112"/>
          <a:stretch/>
        </p:blipFill>
        <p:spPr>
          <a:xfrm>
            <a:off x="762000" y="4337900"/>
            <a:ext cx="556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8_Page_07">
            <a:extLst>
              <a:ext uri="{FF2B5EF4-FFF2-40B4-BE49-F238E27FC236}">
                <a16:creationId xmlns="" xmlns:a16="http://schemas.microsoft.com/office/drawing/2014/main" id="{358CF3AD-B3AB-4165-8F9D-4C6D89BB214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6208" b="81112"/>
          <a:stretch/>
        </p:blipFill>
        <p:spPr>
          <a:xfrm>
            <a:off x="1600200" y="5108446"/>
            <a:ext cx="556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8_Page_08">
            <a:extLst>
              <a:ext uri="{FF2B5EF4-FFF2-40B4-BE49-F238E27FC236}">
                <a16:creationId xmlns="" xmlns:a16="http://schemas.microsoft.com/office/drawing/2014/main" id="{2C5694E3-3B05-408F-9EA4-0977779011A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6666" r="7065" b="74445"/>
          <a:stretch/>
        </p:blipFill>
        <p:spPr>
          <a:xfrm>
            <a:off x="2971800" y="5899210"/>
            <a:ext cx="5133180" cy="8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062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525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8"/>
          <a:stretch/>
        </p:blipFill>
        <p:spPr>
          <a:xfrm>
            <a:off x="133350" y="95536"/>
            <a:ext cx="8875713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pic>
        <p:nvPicPr>
          <p:cNvPr id="4" name="Picture 3" descr="chtp8_08_Page_44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" t="5555" r="4489" b="73334"/>
          <a:stretch/>
        </p:blipFill>
        <p:spPr>
          <a:xfrm>
            <a:off x="457200" y="4328000"/>
            <a:ext cx="8077201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793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Comparison Functions of the String-Handling Library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>
          <a:xfrm>
            <a:off x="128516" y="813771"/>
            <a:ext cx="8863084" cy="5891829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understand just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what it mean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one string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be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“greater than”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“less than”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another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consider the process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alphabetizing a series 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last names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tr-TR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would</a:t>
            </a:r>
            <a:r>
              <a:rPr lang="tr-TR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place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“Jones”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before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“Smith,”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because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letter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“Jones”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comes before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letter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“Smith”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alphabet.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alphabet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more than just a list of 26 letters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—it’s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ordered list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letter occurs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specific position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within the list. </a:t>
            </a:r>
          </a:p>
        </p:txBody>
      </p:sp>
    </p:spTree>
    <p:extLst>
      <p:ext uri="{BB962C8B-B14F-4D97-AF65-F5344CB8AC3E}">
        <p14:creationId xmlns:p14="http://schemas.microsoft.com/office/powerpoint/2010/main" val="2963602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Comparison Functions of the String-Handling Library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>
          <a:xfrm>
            <a:off x="128516" y="909307"/>
            <a:ext cx="8863084" cy="5510829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37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“</a:t>
            </a:r>
            <a:r>
              <a:rPr lang="en-US" altLang="en-US" sz="3700" b="1" dirty="0">
                <a:solidFill>
                  <a:srgbClr val="000000"/>
                </a:solidFill>
                <a:latin typeface="Cambria" panose="02040503050406030204" pitchFamily="18" charset="0"/>
              </a:rPr>
              <a:t>Z”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more than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merely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a letter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of the alphabet; </a:t>
            </a:r>
            <a:r>
              <a:rPr lang="en-US" altLang="en-US" sz="3700" b="1" dirty="0">
                <a:solidFill>
                  <a:srgbClr val="000000"/>
                </a:solidFill>
                <a:latin typeface="Cambria" panose="02040503050406030204" pitchFamily="18" charset="0"/>
              </a:rPr>
              <a:t>“Z”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is specifically 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26</a:t>
            </a:r>
            <a:r>
              <a:rPr lang="en-US" altLang="en-US" sz="3700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th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 letter of the alphabet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>
              <a:lnSpc>
                <a:spcPct val="90000"/>
              </a:lnSpc>
            </a:pP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How do 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comparison functions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know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one particular letter comes before another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? </a:t>
            </a:r>
          </a:p>
          <a:p>
            <a:pPr algn="just">
              <a:lnSpc>
                <a:spcPct val="90000"/>
              </a:lnSpc>
            </a:pP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All characters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represented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inside 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 as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700" b="1" dirty="0">
                <a:solidFill>
                  <a:srgbClr val="0000FF"/>
                </a:solidFill>
                <a:latin typeface="Cambria" panose="02040503050406030204" pitchFamily="18" charset="0"/>
              </a:rPr>
              <a:t>numeric codes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sets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such as </a:t>
            </a:r>
            <a:r>
              <a:rPr lang="en-US" altLang="en-US" sz="3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ASCII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Unicode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endParaRPr lang="tr-TR" altLang="en-US" sz="3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 compares two strings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, it actually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compares the numeric codes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of the characters in the strings</a:t>
            </a:r>
            <a:r>
              <a:rPr lang="en-US" altLang="en-US" sz="3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tr-TR" altLang="en-US" sz="3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This section presents 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string-handling library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search strings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for characters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strings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 are summarized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in Fig. 8.19. </a:t>
            </a:r>
          </a:p>
          <a:p>
            <a:pPr algn="just"/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The functions </a:t>
            </a:r>
            <a:r>
              <a:rPr lang="en-US" altLang="en-US" sz="3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strcspn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strspn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7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size_</a:t>
            </a:r>
            <a:r>
              <a:rPr lang="en-US" altLang="en-US" sz="37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altLang="en-US" sz="37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>
              <a:lnSpc>
                <a:spcPct val="90000"/>
              </a:lnSpc>
            </a:pPr>
            <a:endParaRPr lang="en-US" altLang="en-US" sz="3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22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7977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0756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strchr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>
          <a:xfrm>
            <a:off x="187656" y="990601"/>
            <a:ext cx="8803943" cy="36576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occurrence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 string.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is found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character in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otherwise,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8.20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 for the first occurrences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'z'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"This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test"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4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9999"/>
          <a:stretch/>
        </p:blipFill>
        <p:spPr>
          <a:xfrm>
            <a:off x="376453" y="4667305"/>
            <a:ext cx="8283999" cy="192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42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3928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7959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strcspn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09571" name="Text Placeholder 2"/>
          <p:cNvSpPr>
            <a:spLocks noGrp="1"/>
          </p:cNvSpPr>
          <p:nvPr>
            <p:ph type="body" idx="1"/>
          </p:nvPr>
        </p:nvSpPr>
        <p:spPr>
          <a:xfrm>
            <a:off x="239972" y="971265"/>
            <a:ext cx="8751627" cy="2762536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strcspn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 8.21)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 part of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does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string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the length of the segment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8_Page_4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36667"/>
          <a:stretch/>
        </p:blipFill>
        <p:spPr>
          <a:xfrm>
            <a:off x="177928" y="4114800"/>
            <a:ext cx="8875713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343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138343" y="914400"/>
            <a:ext cx="8867313" cy="5715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an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following statement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a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word[20]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914400" lvl="2" indent="0" algn="ctr" eaLnBrk="1" hangingPunct="1">
              <a:lnSpc>
                <a:spcPct val="90000"/>
              </a:lnSpc>
              <a:buNone/>
            </a:pP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b="1" dirty="0">
                <a:solidFill>
                  <a:srgbClr val="128AFF"/>
                </a:solidFill>
                <a:latin typeface="Consolas" panose="020B0609020204030204" pitchFamily="49" charset="0"/>
              </a:rPr>
              <a:t>"%s"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, word);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entered by the user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3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which is, of course, a </a:t>
            </a:r>
            <a:r>
              <a:rPr lang="en-US" altLang="en-US" sz="32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so the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2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needed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with argument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06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9111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strpbrk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>
          <a:xfrm>
            <a:off x="175146" y="990600"/>
            <a:ext cx="8892654" cy="53657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strpbrk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argument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for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occurrence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any characte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 is found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strpbrk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otherwise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strpbrk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8.22 shows a program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locates the first occurrence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any character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167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2408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0717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3344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strrchr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>
          <a:xfrm>
            <a:off x="122830" y="1230576"/>
            <a:ext cx="8868770" cy="4800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last occurrence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specified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 string.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is found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string;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otherwise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strrchr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8.23 shows a program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 for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last occurrence of the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'z'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zoo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has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many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animals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including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zebras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8733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296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1" y="152400"/>
            <a:ext cx="8229600" cy="53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strspn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15715" name="Text Placeholder 2"/>
          <p:cNvSpPr>
            <a:spLocks noGrp="1"/>
          </p:cNvSpPr>
          <p:nvPr>
            <p:ph type="body" idx="1"/>
          </p:nvPr>
        </p:nvSpPr>
        <p:spPr>
          <a:xfrm>
            <a:off x="92120" y="974681"/>
            <a:ext cx="8975680" cy="2743200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strspn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 8.24)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 part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the string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only characters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string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length of the segment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5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40000"/>
          <a:stretch/>
        </p:blipFill>
        <p:spPr>
          <a:xfrm>
            <a:off x="186399" y="4114800"/>
            <a:ext cx="8875713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513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1568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8.8.6  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strstr</a:t>
            </a:r>
            <a:endParaRPr lang="en-US" dirty="0">
              <a:solidFill>
                <a:srgbClr val="3380E6"/>
              </a:solidFill>
              <a:latin typeface="Consolas" panose="020B0609020204030204" pitchFamily="49" charset="0"/>
            </a:endParaRPr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>
          <a:xfrm>
            <a:off x="109180" y="832512"/>
            <a:ext cx="8904027" cy="3962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strstr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occurrence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of its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 argument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string argument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found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location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the string in the first argument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Figure 8.25 uses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strstr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find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string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def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 the string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abcdefabcdef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08_Page_53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43333"/>
          <a:stretch/>
        </p:blipFill>
        <p:spPr>
          <a:xfrm>
            <a:off x="580770" y="5034888"/>
            <a:ext cx="7988141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277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64734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strtok</a:t>
            </a:r>
            <a:endParaRPr lang="en-US" dirty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>
          <a:xfrm>
            <a:off x="125104" y="846161"/>
            <a:ext cx="8942696" cy="4191000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 8.26)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 into a series 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tokens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of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separated by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delimiters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(usually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space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punctuation marks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but a delimiter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can be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any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example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line of text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each word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considered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spaces and punctuation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separating the words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considered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delimiters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8_Page_5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42222"/>
          <a:stretch/>
        </p:blipFill>
        <p:spPr>
          <a:xfrm>
            <a:off x="204720" y="5021240"/>
            <a:ext cx="8714336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40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6523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Fundamentals of Strings and Characters (Cont.)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8915400" cy="5334000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will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read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space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tab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newline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end-of-file indicator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encountered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So, it’s possible that,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 the  field width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conversion </a:t>
            </a:r>
            <a:r>
              <a:rPr lang="en-US" altLang="en-US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specifier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%19s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user input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exceed 19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that your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 might crash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!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this reason, you should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always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 a field width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when using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read into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field width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19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preceding statement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ensures that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reads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maximum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of 19 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saves the last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string’s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null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397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746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083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strtok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>
          <a:xfrm>
            <a:off x="179696" y="949656"/>
            <a:ext cx="8811904" cy="569908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Multiple calls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tokenize a </a:t>
            </a:r>
            <a:r>
              <a:rPr lang="en-US" altLang="en-US" sz="2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i.e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break it into tokens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(assuming that the string contains more than one token).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call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contains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two arguments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tokenized,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string containing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separate the tokens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statement</a:t>
            </a:r>
          </a:p>
          <a:p>
            <a:pPr marL="914400" lvl="2" indent="0" algn="just" eaLnBrk="1" hangingPunct="1">
              <a:lnSpc>
                <a:spcPct val="90000"/>
              </a:lnSpc>
              <a:buNone/>
            </a:pPr>
            <a: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  <a:t>// begin tokenizing sentence</a:t>
            </a:r>
            <a:br>
              <a:rPr lang="en-US" altLang="en-US" sz="28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tokenPtr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(string,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" "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US" altLang="en-US" sz="2800" b="1" dirty="0">
              <a:solidFill>
                <a:srgbClr val="00BF00"/>
              </a:solidFill>
              <a:latin typeface="Consolas" panose="020B0609020204030204" pitchFamily="49" charset="0"/>
            </a:endParaRP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assigns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tokenPtr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pointer to the first token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in string. </a:t>
            </a:r>
          </a:p>
        </p:txBody>
      </p:sp>
    </p:spTree>
    <p:extLst>
      <p:ext uri="{BB962C8B-B14F-4D97-AF65-F5344CB8AC3E}">
        <p14:creationId xmlns:p14="http://schemas.microsoft.com/office/powerpoint/2010/main" val="2892176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strtok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>
          <a:xfrm>
            <a:off x="111456" y="990600"/>
            <a:ext cx="8915400" cy="56388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" 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 indicates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tokens are separated by spaces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string that’s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a delimiting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(space).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begins the first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then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finds the next delimiting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string and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replaces it with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null (</a:t>
            </a:r>
            <a:r>
              <a:rPr lang="en-US" altLang="en-US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) character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terminate the current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saves a pointer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the next character following the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string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current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370446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strtok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>
          <a:xfrm>
            <a:off x="187657" y="838201"/>
            <a:ext cx="8839200" cy="4038600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Subsequent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calls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continue tokenizing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These calls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their first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argument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continue tokenizing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location 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saved by the last call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 tokens remain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08_Page_5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9" b="20000"/>
          <a:stretch/>
        </p:blipFill>
        <p:spPr>
          <a:xfrm>
            <a:off x="295583" y="5298744"/>
            <a:ext cx="8408570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99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8.8.7  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strtok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915400" cy="53657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change the delimiter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each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call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8.26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tokenize the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"This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sentence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tokens"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separately.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modifies the input string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placing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'\0'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end of each token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therefore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string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made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if the string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will be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again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in the program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after the calls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strtok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3874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Memory Functions of the String-Handling Library</a:t>
            </a:r>
          </a:p>
        </p:txBody>
      </p:sp>
      <p:sp>
        <p:nvSpPr>
          <p:cNvPr id="12697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2578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string-handling library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presented in this section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compare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search blocks of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treat blocks of 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manipulate any block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data.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8.27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summarizes the memory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string-handling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the function discussions,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“object”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refers to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block of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331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3909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52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8_P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9638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8.9  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Memory Functions of the String-Handling Library (Cont.)</a:t>
            </a:r>
          </a:p>
        </p:txBody>
      </p:sp>
      <p:sp>
        <p:nvSpPr>
          <p:cNvPr id="13005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4419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parameters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so they can 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manipulate memory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any data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 Chapter 7, we saw that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any data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directly to a pointer of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of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directly to a 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any data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So, these functions can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pointers to any data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Because a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dereferenced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each function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 size argument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 specifies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characters (bytes)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the function will process.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For simplicity, the examples in this section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manipulate character arrays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(blocks of characters). </a:t>
            </a:r>
          </a:p>
        </p:txBody>
      </p:sp>
      <p:sp>
        <p:nvSpPr>
          <p:cNvPr id="13619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9696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6"/>
  <p:tag name="MMPROD_UIDATA" val="&lt;database version=&quot;9.0&quot;&gt;&lt;object type=&quot;1&quot; unique_id=&quot;10001&quot;&gt;&lt;object type=&quot;2&quot; unique_id=&quot;12556&quot;&gt;&lt;object type=&quot;3&quot; unique_id=&quot;12558&quot;&gt;&lt;property id=&quot;20148&quot; value=&quot;5&quot;/&gt;&lt;property id=&quot;20300&quot; value=&quot;Slide 2&quot;/&gt;&lt;property id=&quot;20307&quot; value=&quot;258&quot;/&gt;&lt;/object&gt;&lt;object type=&quot;3&quot; unique_id=&quot;12559&quot;&gt;&lt;property id=&quot;20148&quot; value=&quot;5&quot;/&gt;&lt;property id=&quot;20300&quot; value=&quot;Slide 3&quot;/&gt;&lt;property id=&quot;20307&quot; value=&quot;259&quot;/&gt;&lt;/object&gt;&lt;object type=&quot;3&quot; unique_id=&quot;12560&quot;&gt;&lt;property id=&quot;20148&quot; value=&quot;5&quot;/&gt;&lt;property id=&quot;20300&quot; value=&quot;Slide 4&quot;/&gt;&lt;property id=&quot;20307&quot; value=&quot;260&quot;/&gt;&lt;/object&gt;&lt;object type=&quot;3&quot; unique_id=&quot;12561&quot;&gt;&lt;property id=&quot;20148&quot; value=&quot;5&quot;/&gt;&lt;property id=&quot;20300&quot; value=&quot;Slide 10&quot;/&gt;&lt;property id=&quot;20307&quot; value=&quot;261&quot;/&gt;&lt;/object&gt;&lt;object type=&quot;3&quot; unique_id=&quot;12562&quot;&gt;&lt;property id=&quot;20148&quot; value=&quot;5&quot;/&gt;&lt;property id=&quot;20300&quot; value=&quot;Slide 12&quot;/&gt;&lt;property id=&quot;20307&quot; value=&quot;262&quot;/&gt;&lt;/object&gt;&lt;object type=&quot;3&quot; unique_id=&quot;12563&quot;&gt;&lt;property id=&quot;20148&quot; value=&quot;5&quot;/&gt;&lt;property id=&quot;20300&quot; value=&quot;Slide 13&quot;/&gt;&lt;property id=&quot;20307&quot; value=&quot;263&quot;/&gt;&lt;/object&gt;&lt;object type=&quot;3&quot; unique_id=&quot;12564&quot;&gt;&lt;property id=&quot;20148&quot; value=&quot;5&quot;/&gt;&lt;property id=&quot;20300&quot; value=&quot;Slide 14&quot;/&gt;&lt;property id=&quot;20307&quot; value=&quot;264&quot;/&gt;&lt;/object&gt;&lt;object type=&quot;3&quot; unique_id=&quot;12565&quot;&gt;&lt;property id=&quot;20148&quot; value=&quot;5&quot;/&gt;&lt;property id=&quot;20300&quot; value=&quot;Slide 18&quot;/&gt;&lt;property id=&quot;20307&quot; value=&quot;265&quot;/&gt;&lt;/object&gt;&lt;object type=&quot;3&quot; unique_id=&quot;12566&quot;&gt;&lt;property id=&quot;20148&quot; value=&quot;5&quot;/&gt;&lt;property id=&quot;20300&quot; value=&quot;Slide 19&quot;/&gt;&lt;property id=&quot;20307&quot; value=&quot;266&quot;/&gt;&lt;/object&gt;&lt;object type=&quot;3&quot; unique_id=&quot;12567&quot;&gt;&lt;property id=&quot;20148&quot; value=&quot;5&quot;/&gt;&lt;property id=&quot;20300&quot; value=&quot;Slide 21&quot;/&gt;&lt;property id=&quot;20307&quot; value=&quot;267&quot;/&gt;&lt;/object&gt;&lt;object type=&quot;3&quot; unique_id=&quot;12568&quot;&gt;&lt;property id=&quot;20148&quot; value=&quot;5&quot;/&gt;&lt;property id=&quot;20300&quot; value=&quot;Slide 22&quot;/&gt;&lt;property id=&quot;20307&quot; value=&quot;268&quot;/&gt;&lt;/object&gt;&lt;object type=&quot;3&quot; unique_id=&quot;12569&quot;&gt;&lt;property id=&quot;20148&quot; value=&quot;5&quot;/&gt;&lt;property id=&quot;20300&quot; value=&quot;Slide 24&quot;/&gt;&lt;property id=&quot;20307&quot; value=&quot;269&quot;/&gt;&lt;/object&gt;&lt;object type=&quot;3&quot; unique_id=&quot;12570&quot;&gt;&lt;property id=&quot;20148&quot; value=&quot;5&quot;/&gt;&lt;property id=&quot;20300&quot; value=&quot;Slide 25&quot;/&gt;&lt;property id=&quot;20307&quot; value=&quot;270&quot;/&gt;&lt;/object&gt;&lt;object type=&quot;3&quot; unique_id=&quot;12571&quot;&gt;&lt;property id=&quot;20148&quot; value=&quot;5&quot;/&gt;&lt;property id=&quot;20300&quot; value=&quot;Slide 26&quot;/&gt;&lt;property id=&quot;20307&quot; value=&quot;271&quot;/&gt;&lt;/object&gt;&lt;object type=&quot;3&quot; unique_id=&quot;12572&quot;&gt;&lt;property id=&quot;20148&quot; value=&quot;5&quot;/&gt;&lt;property id=&quot;20300&quot; value=&quot;Slide 30&quot;/&gt;&lt;property id=&quot;20307&quot; value=&quot;272&quot;/&gt;&lt;/object&gt;&lt;object type=&quot;3&quot; unique_id=&quot;12573&quot;&gt;&lt;property id=&quot;20148&quot; value=&quot;5&quot;/&gt;&lt;property id=&quot;20300&quot; value=&quot;Slide 31&quot;/&gt;&lt;property id=&quot;20307&quot; value=&quot;273&quot;/&gt;&lt;/object&gt;&lt;object type=&quot;3&quot; unique_id=&quot;12574&quot;&gt;&lt;property id=&quot;20148&quot; value=&quot;5&quot;/&gt;&lt;property id=&quot;20300&quot; value=&quot;Slide 32&quot;/&gt;&lt;property id=&quot;20307&quot; value=&quot;274&quot;/&gt;&lt;/object&gt;&lt;object type=&quot;3&quot; unique_id=&quot;12575&quot;&gt;&lt;property id=&quot;20148&quot; value=&quot;5&quot;/&gt;&lt;property id=&quot;20300&quot; value=&quot;Slide 35&quot;/&gt;&lt;property id=&quot;20307&quot; value=&quot;275&quot;/&gt;&lt;/object&gt;&lt;object type=&quot;3&quot; unique_id=&quot;12576&quot;&gt;&lt;property id=&quot;20148&quot; value=&quot;5&quot;/&gt;&lt;property id=&quot;20300&quot; value=&quot;Slide 36&quot;/&gt;&lt;property id=&quot;20307&quot; value=&quot;276&quot;/&gt;&lt;/object&gt;&lt;object type=&quot;3&quot; unique_id=&quot;12577&quot;&gt;&lt;property id=&quot;20148&quot; value=&quot;5&quot;/&gt;&lt;property id=&quot;20300&quot; value=&quot;Slide 37&quot;/&gt;&lt;property id=&quot;20307&quot; value=&quot;277&quot;/&gt;&lt;/object&gt;&lt;object type=&quot;3&quot; unique_id=&quot;12578&quot;&gt;&lt;property id=&quot;20148&quot; value=&quot;5&quot;/&gt;&lt;property id=&quot;20300&quot; value=&quot;Slide 39&quot;/&gt;&lt;property id=&quot;20307&quot; value=&quot;278&quot;/&gt;&lt;/object&gt;&lt;object type=&quot;3&quot; unique_id=&quot;12579&quot;&gt;&lt;property id=&quot;20148&quot; value=&quot;5&quot;/&gt;&lt;property id=&quot;20300&quot; value=&quot;Slide 42&quot;/&gt;&lt;property id=&quot;20307&quot; value=&quot;279&quot;/&gt;&lt;/object&gt;&lt;object type=&quot;3&quot; unique_id=&quot;12580&quot;&gt;&lt;property id=&quot;20148&quot; value=&quot;5&quot;/&gt;&lt;property id=&quot;20300&quot; value=&quot;Slide 47&quot;/&gt;&lt;property id=&quot;20307&quot; value=&quot;280&quot;/&gt;&lt;/object&gt;&lt;object type=&quot;3&quot; unique_id=&quot;12581&quot;&gt;&lt;property id=&quot;20148&quot; value=&quot;5&quot;/&gt;&lt;property id=&quot;20300&quot; value=&quot;Slide 50&quot;/&gt;&lt;property id=&quot;20307&quot; value=&quot;281&quot;/&gt;&lt;/object&gt;&lt;object type=&quot;3&quot; unique_id=&quot;12582&quot;&gt;&lt;property id=&quot;20148&quot; value=&quot;5&quot;/&gt;&lt;property id=&quot;20300&quot; value=&quot;Slide 52&quot;/&gt;&lt;property id=&quot;20307&quot; value=&quot;282&quot;/&gt;&lt;/object&gt;&lt;object type=&quot;3&quot; unique_id=&quot;12583&quot;&gt;&lt;property id=&quot;20148&quot; value=&quot;5&quot;/&gt;&lt;property id=&quot;20300&quot; value=&quot;Slide 53&quot;/&gt;&lt;property id=&quot;20307&quot; value=&quot;283&quot;/&gt;&lt;/object&gt;&lt;object type=&quot;3&quot; unique_id=&quot;12584&quot;&gt;&lt;property id=&quot;20148&quot; value=&quot;5&quot;/&gt;&lt;property id=&quot;20300&quot; value=&quot;Slide 57&quot;/&gt;&lt;property id=&quot;20307&quot; value=&quot;284&quot;/&gt;&lt;/object&gt;&lt;object type=&quot;3&quot; unique_id=&quot;12585&quot;&gt;&lt;property id=&quot;20148&quot; value=&quot;5&quot;/&gt;&lt;property id=&quot;20300&quot; value=&quot;Slide 58&quot;/&gt;&lt;property id=&quot;20307&quot; value=&quot;285&quot;/&gt;&lt;/object&gt;&lt;object type=&quot;3&quot; unique_id=&quot;12586&quot;&gt;&lt;property id=&quot;20148&quot; value=&quot;5&quot;/&gt;&lt;property id=&quot;20300&quot; value=&quot;Slide 60&quot;/&gt;&lt;property id=&quot;20307&quot; value=&quot;286&quot;/&gt;&lt;/object&gt;&lt;object type=&quot;3&quot; unique_id=&quot;12587&quot;&gt;&lt;property id=&quot;20148&quot; value=&quot;5&quot;/&gt;&lt;property id=&quot;20300&quot; value=&quot;Slide 61&quot;/&gt;&lt;property id=&quot;20307&quot; value=&quot;287&quot;/&gt;&lt;/object&gt;&lt;object type=&quot;3&quot; unique_id=&quot;12588&quot;&gt;&lt;property id=&quot;20148&quot; value=&quot;5&quot;/&gt;&lt;property id=&quot;20300&quot; value=&quot;Slide 63&quot;/&gt;&lt;property id=&quot;20307&quot; value=&quot;288&quot;/&gt;&lt;/object&gt;&lt;object type=&quot;3&quot; unique_id=&quot;12589&quot;&gt;&lt;property id=&quot;20148&quot; value=&quot;5&quot;/&gt;&lt;property id=&quot;20300&quot; value=&quot;Slide 64&quot;/&gt;&lt;property id=&quot;20307&quot; value=&quot;289&quot;/&gt;&lt;/object&gt;&lt;object type=&quot;3&quot; unique_id=&quot;12590&quot;&gt;&lt;property id=&quot;20148&quot; value=&quot;5&quot;/&gt;&lt;property id=&quot;20300&quot; value=&quot;Slide 66&quot;/&gt;&lt;property id=&quot;20307&quot; value=&quot;290&quot;/&gt;&lt;/object&gt;&lt;object type=&quot;3&quot; unique_id=&quot;12591&quot;&gt;&lt;property id=&quot;20148&quot; value=&quot;5&quot;/&gt;&lt;property id=&quot;20300&quot; value=&quot;Slide 68&quot;/&gt;&lt;property id=&quot;20307&quot; value=&quot;291&quot;/&gt;&lt;/object&gt;&lt;object type=&quot;3&quot; unique_id=&quot;12592&quot;&gt;&lt;property id=&quot;20148&quot; value=&quot;5&quot;/&gt;&lt;property id=&quot;20300&quot; value=&quot;Slide 72&quot;/&gt;&lt;property id=&quot;20307&quot; value=&quot;292&quot;/&gt;&lt;/object&gt;&lt;object type=&quot;3&quot; unique_id=&quot;12593&quot;&gt;&lt;property id=&quot;20148&quot; value=&quot;5&quot;/&gt;&lt;property id=&quot;20300&quot; value=&quot;Slide 74&quot;/&gt;&lt;property id=&quot;20307&quot; value=&quot;293&quot;/&gt;&lt;/object&gt;&lt;object type=&quot;3&quot; unique_id=&quot;12594&quot;&gt;&lt;property id=&quot;20148&quot; value=&quot;5&quot;/&gt;&lt;property id=&quot;20300&quot; value=&quot;Slide 75&quot;/&gt;&lt;property id=&quot;20307&quot; value=&quot;294&quot;/&gt;&lt;/object&gt;&lt;object type=&quot;3&quot; unique_id=&quot;12595&quot;&gt;&lt;property id=&quot;20148&quot; value=&quot;5&quot;/&gt;&lt;property id=&quot;20300&quot; value=&quot;Slide 77&quot;/&gt;&lt;property id=&quot;20307&quot; value=&quot;295&quot;/&gt;&lt;/object&gt;&lt;object type=&quot;3&quot; unique_id=&quot;12596&quot;&gt;&lt;property id=&quot;20148&quot; value=&quot;5&quot;/&gt;&lt;property id=&quot;20300&quot; value=&quot;Slide 78&quot;/&gt;&lt;property id=&quot;20307&quot; value=&quot;296&quot;/&gt;&lt;/object&gt;&lt;object type=&quot;3&quot; unique_id=&quot;12597&quot;&gt;&lt;property id=&quot;20148&quot; value=&quot;5&quot;/&gt;&lt;property id=&quot;20300&quot; value=&quot;Slide 80&quot;/&gt;&lt;property id=&quot;20307&quot; value=&quot;297&quot;/&gt;&lt;/object&gt;&lt;object type=&quot;3&quot; unique_id=&quot;12598&quot;&gt;&lt;property id=&quot;20148&quot; value=&quot;5&quot;/&gt;&lt;property id=&quot;20300&quot; value=&quot;Slide 82&quot;/&gt;&lt;property id=&quot;20307&quot; value=&quot;298&quot;/&gt;&lt;/object&gt;&lt;object type=&quot;3&quot; unique_id=&quot;12599&quot;&gt;&lt;property id=&quot;20148&quot; value=&quot;5&quot;/&gt;&lt;property id=&quot;20300&quot; value=&quot;Slide 83&quot;/&gt;&lt;property id=&quot;20307&quot; value=&quot;299&quot;/&gt;&lt;/object&gt;&lt;object type=&quot;3&quot; unique_id=&quot;12600&quot;&gt;&lt;property id=&quot;20148&quot; value=&quot;5&quot;/&gt;&lt;property id=&quot;20300&quot; value=&quot;Slide 84&quot;/&gt;&lt;property id=&quot;20307&quot; value=&quot;300&quot;/&gt;&lt;/object&gt;&lt;object type=&quot;3&quot; unique_id=&quot;12601&quot;&gt;&lt;property id=&quot;20148&quot; value=&quot;5&quot;/&gt;&lt;property id=&quot;20300&quot; value=&quot;Slide 88&quot;/&gt;&lt;property id=&quot;20307&quot; value=&quot;301&quot;/&gt;&lt;/object&gt;&lt;object type=&quot;3&quot; unique_id=&quot;12602&quot;&gt;&lt;property id=&quot;20148&quot; value=&quot;5&quot;/&gt;&lt;property id=&quot;20300&quot; value=&quot;Slide 89&quot;/&gt;&lt;property id=&quot;20307&quot; value=&quot;302&quot;/&gt;&lt;/object&gt;&lt;object type=&quot;3&quot; unique_id=&quot;12603&quot;&gt;&lt;property id=&quot;20148&quot; value=&quot;5&quot;/&gt;&lt;property id=&quot;20300&quot; value=&quot;Slide 91&quot;/&gt;&lt;property id=&quot;20307&quot; value=&quot;303&quot;/&gt;&lt;/object&gt;&lt;object type=&quot;3&quot; unique_id=&quot;12604&quot;&gt;&lt;property id=&quot;20148&quot; value=&quot;5&quot;/&gt;&lt;property id=&quot;20300&quot; value=&quot;Slide 92&quot;/&gt;&lt;property id=&quot;20307&quot; value=&quot;304&quot;/&gt;&lt;/object&gt;&lt;object type=&quot;3&quot; unique_id=&quot;12605&quot;&gt;&lt;property id=&quot;20148&quot; value=&quot;5&quot;/&gt;&lt;property id=&quot;20300&quot; value=&quot;Slide 94&quot;/&gt;&lt;property id=&quot;20307&quot; value=&quot;305&quot;/&gt;&lt;/object&gt;&lt;object type=&quot;3&quot; unique_id=&quot;12606&quot;&gt;&lt;property id=&quot;20148&quot; value=&quot;5&quot;/&gt;&lt;property id=&quot;20300&quot; value=&quot;Slide 96&quot;/&gt;&lt;property id=&quot;20307&quot; value=&quot;306&quot;/&gt;&lt;/object&gt;&lt;object type=&quot;3&quot; unique_id=&quot;12607&quot;&gt;&lt;property id=&quot;20148&quot; value=&quot;5&quot;/&gt;&lt;property id=&quot;20300&quot; value=&quot;Slide 98&quot;/&gt;&lt;property id=&quot;20307&quot; value=&quot;307&quot;/&gt;&lt;/object&gt;&lt;object type=&quot;3&quot; unique_id=&quot;12608&quot;&gt;&lt;property id=&quot;20148&quot; value=&quot;5&quot;/&gt;&lt;property id=&quot;20300&quot; value=&quot;Slide 100&quot;/&gt;&lt;property id=&quot;20307&quot; value=&quot;308&quot;/&gt;&lt;/object&gt;&lt;object type=&quot;3&quot; unique_id=&quot;12609&quot;&gt;&lt;property id=&quot;20148&quot; value=&quot;5&quot;/&gt;&lt;property id=&quot;20300&quot; value=&quot;Slide 102&quot;/&gt;&lt;property id=&quot;20307&quot; value=&quot;309&quot;/&gt;&lt;/object&gt;&lt;object type=&quot;3&quot; unique_id=&quot;12610&quot;&gt;&lt;property id=&quot;20148&quot; value=&quot;5&quot;/&gt;&lt;property id=&quot;20300&quot; value=&quot;Slide 104&quot;/&gt;&lt;property id=&quot;20307&quot; value=&quot;310&quot;/&gt;&lt;/object&gt;&lt;object type=&quot;3&quot; unique_id=&quot;12611&quot;&gt;&lt;property id=&quot;20148&quot; value=&quot;5&quot;/&gt;&lt;property id=&quot;20300&quot; value=&quot;Slide 105&quot;/&gt;&lt;property id=&quot;20307&quot; value=&quot;311&quot;/&gt;&lt;/object&gt;&lt;object type=&quot;3&quot; unique_id=&quot;12612&quot;&gt;&lt;property id=&quot;20148&quot; value=&quot;5&quot;/&gt;&lt;property id=&quot;20300&quot; value=&quot;Slide 111&quot;/&gt;&lt;property id=&quot;20307&quot; value=&quot;312&quot;/&gt;&lt;/object&gt;&lt;object type=&quot;3&quot; unique_id=&quot;12613&quot;&gt;&lt;property id=&quot;20148&quot; value=&quot;5&quot;/&gt;&lt;property id=&quot;20300&quot; value=&quot;Slide 112&quot;/&gt;&lt;property id=&quot;20307&quot; value=&quot;313&quot;/&gt;&lt;/object&gt;&lt;object type=&quot;3&quot; unique_id=&quot;12614&quot;&gt;&lt;property id=&quot;20148&quot; value=&quot;5&quot;/&gt;&lt;property id=&quot;20300&quot; value=&quot;Slide 115&quot;/&gt;&lt;property id=&quot;20307&quot; value=&quot;314&quot;/&gt;&lt;/object&gt;&lt;object type=&quot;3&quot; unique_id=&quot;12615&quot;&gt;&lt;property id=&quot;20148&quot; value=&quot;5&quot;/&gt;&lt;property id=&quot;20300&quot; value=&quot;Slide 116&quot;/&gt;&lt;property id=&quot;20307&quot; value=&quot;315&quot;/&gt;&lt;/object&gt;&lt;object type=&quot;3&quot; unique_id=&quot;12616&quot;&gt;&lt;property id=&quot;20148&quot; value=&quot;5&quot;/&gt;&lt;property id=&quot;20300&quot; value=&quot;Slide 118&quot;/&gt;&lt;property id=&quot;20307&quot; value=&quot;316&quot;/&gt;&lt;/object&gt;&lt;object type=&quot;3&quot; unique_id=&quot;12617&quot;&gt;&lt;property id=&quot;20148&quot; value=&quot;5&quot;/&gt;&lt;property id=&quot;20300&quot; value=&quot;Slide 119&quot;/&gt;&lt;property id=&quot;20307&quot; value=&quot;317&quot;/&gt;&lt;/object&gt;&lt;object type=&quot;3&quot; unique_id=&quot;12618&quot;&gt;&lt;property id=&quot;20148&quot; value=&quot;5&quot;/&gt;&lt;property id=&quot;20300&quot; value=&quot;Slide 121&quot;/&gt;&lt;property id=&quot;20307&quot; value=&quot;318&quot;/&gt;&lt;/object&gt;&lt;object type=&quot;3&quot; unique_id=&quot;12619&quot;&gt;&lt;property id=&quot;20148&quot; value=&quot;5&quot;/&gt;&lt;property id=&quot;20300&quot; value=&quot;Slide 123&quot;/&gt;&lt;property id=&quot;20307&quot; value=&quot;319&quot;/&gt;&lt;/object&gt;&lt;object type=&quot;3&quot; unique_id=&quot;12620&quot;&gt;&lt;property id=&quot;20148&quot; value=&quot;5&quot;/&gt;&lt;property id=&quot;20300&quot; value=&quot;Slide 125&quot;/&gt;&lt;property id=&quot;20307&quot; value=&quot;320&quot;/&gt;&lt;/object&gt;&lt;object type=&quot;3&quot; unique_id=&quot;12621&quot;&gt;&lt;property id=&quot;20148&quot; value=&quot;5&quot;/&gt;&lt;property id=&quot;20300&quot; value=&quot;Slide 126&quot;/&gt;&lt;property id=&quot;20307&quot; value=&quot;321&quot;/&gt;&lt;/object&gt;&lt;object type=&quot;3&quot; unique_id=&quot;12622&quot;&gt;&lt;property id=&quot;20148&quot; value=&quot;5&quot;/&gt;&lt;property id=&quot;20300&quot; value=&quot;Slide 128&quot;/&gt;&lt;property id=&quot;20307&quot; value=&quot;322&quot;/&gt;&lt;/object&gt;&lt;object type=&quot;3&quot; unique_id=&quot;12623&quot;&gt;&lt;property id=&quot;20148&quot; value=&quot;5&quot;/&gt;&lt;property id=&quot;20300&quot; value=&quot;Slide 130&quot;/&gt;&lt;property id=&quot;20307&quot; value=&quot;323&quot;/&gt;&lt;/object&gt;&lt;object type=&quot;3&quot; unique_id=&quot;12624&quot;&gt;&lt;property id=&quot;20148&quot; value=&quot;5&quot;/&gt;&lt;property id=&quot;20300&quot; value=&quot;Slide 132&quot;/&gt;&lt;property id=&quot;20307&quot; value=&quot;324&quot;/&gt;&lt;/object&gt;&lt;object type=&quot;3&quot; unique_id=&quot;54219&quot;&gt;&lt;property id=&quot;20148&quot; value=&quot;5&quot;/&gt;&lt;property id=&quot;20300&quot; value=&quot;Slide 1 - &amp;quot;Chapter 8 C Characters and Strings&amp;quot;&quot;/&gt;&lt;property id=&quot;20307&quot; value=&quot;325&quot;/&gt;&lt;/object&gt;&lt;object type=&quot;3&quot; unique_id=&quot;54220&quot;&gt;&lt;property id=&quot;20148&quot; value=&quot;5&quot;/&gt;&lt;property id=&quot;20300&quot; value=&quot;Slide 5 - &amp;quot;8.1  Introduction&amp;quot;&quot;/&gt;&lt;property id=&quot;20307&quot; value=&quot;326&quot;/&gt;&lt;/object&gt;&lt;object type=&quot;3&quot; unique_id=&quot;54221&quot;&gt;&lt;property id=&quot;20148&quot; value=&quot;5&quot;/&gt;&lt;property id=&quot;20300&quot; value=&quot;Slide 6 - &amp;quot;8.2  Fundamentals of Strings and Characters&amp;quot;&quot;/&gt;&lt;property id=&quot;20307&quot; value=&quot;327&quot;/&gt;&lt;/object&gt;&lt;object type=&quot;3&quot; unique_id=&quot;54222&quot;&gt;&lt;property id=&quot;20148&quot; value=&quot;5&quot;/&gt;&lt;property id=&quot;20300&quot; value=&quot;Slide 7 - &amp;quot;8.2  Fundamentals of Strings and Characters (Cont.)&amp;quot;&quot;/&gt;&lt;property id=&quot;20307&quot; value=&quot;328&quot;/&gt;&lt;/object&gt;&lt;object type=&quot;3&quot; unique_id=&quot;54223&quot;&gt;&lt;property id=&quot;20148&quot; value=&quot;5&quot;/&gt;&lt;property id=&quot;20300&quot; value=&quot;Slide 8 - &amp;quot;8.2  Fundamentals of Strings and Characters (Cont.)&amp;quot;&quot;/&gt;&lt;property id=&quot;20307&quot; value=&quot;329&quot;/&gt;&lt;/object&gt;&lt;object type=&quot;3&quot; unique_id=&quot;54224&quot;&gt;&lt;property id=&quot;20148&quot; value=&quot;5&quot;/&gt;&lt;property id=&quot;20300&quot; value=&quot;Slide 9 - &amp;quot;8.2  Fundamentals of Strings and Characters (Cont.)&amp;quot;&quot;/&gt;&lt;property id=&quot;20307&quot; value=&quot;330&quot;/&gt;&lt;/object&gt;&lt;object type=&quot;3&quot; unique_id=&quot;54225&quot;&gt;&lt;property id=&quot;20148&quot; value=&quot;5&quot;/&gt;&lt;property id=&quot;20300&quot; value=&quot;Slide 11 - &amp;quot;8.2  Fundamentals of Strings and Characters (Cont.)&amp;quot;&quot;/&gt;&lt;property id=&quot;20307&quot; value=&quot;331&quot;/&gt;&lt;/object&gt;&lt;object type=&quot;3&quot; unique_id=&quot;54226&quot;&gt;&lt;property id=&quot;20148&quot; value=&quot;5&quot;/&gt;&lt;property id=&quot;20300&quot; value=&quot;Slide 15 - &amp;quot;8.2  Fundamentals of Strings and Characters (Cont.)&amp;quot;&quot;/&gt;&lt;property id=&quot;20307&quot; value=&quot;332&quot;/&gt;&lt;/object&gt;&lt;object type=&quot;3&quot; unique_id=&quot;54227&quot;&gt;&lt;property id=&quot;20148&quot; value=&quot;5&quot;/&gt;&lt;property id=&quot;20300&quot; value=&quot;Slide 16 - &amp;quot;8.2  Fundamentals of Strings and Characters (Cont.)&amp;quot;&quot;/&gt;&lt;property id=&quot;20307&quot; value=&quot;333&quot;/&gt;&lt;/object&gt;&lt;object type=&quot;3&quot; unique_id=&quot;54228&quot;&gt;&lt;property id=&quot;20148&quot; value=&quot;5&quot;/&gt;&lt;property id=&quot;20300&quot; value=&quot;Slide 17 - &amp;quot;8.2  Fundamentals of Strings and Characters (Cont.)&amp;quot;&quot;/&gt;&lt;property id=&quot;20307&quot; value=&quot;334&quot;/&gt;&lt;/object&gt;&lt;object type=&quot;3&quot; unique_id=&quot;54229&quot;&gt;&lt;property id=&quot;20148&quot; value=&quot;5&quot;/&gt;&lt;property id=&quot;20300&quot; value=&quot;Slide 20 - &amp;quot;8.3  Character-Handling Library&amp;quot;&quot;/&gt;&lt;property id=&quot;20307&quot; value=&quot;335&quot;/&gt;&lt;/object&gt;&lt;object type=&quot;3&quot; unique_id=&quot;54230&quot;&gt;&lt;property id=&quot;20148&quot; value=&quot;5&quot;/&gt;&lt;property id=&quot;20300&quot; value=&quot;Slide 23 - &amp;quot;8.3.1  Functions isdigit, isalpha, isalnum and isxdigit&amp;quot;&quot;/&gt;&lt;property id=&quot;20307&quot; value=&quot;336&quot;/&gt;&lt;/object&gt;&lt;object type=&quot;3&quot; unique_id=&quot;54231&quot;&gt;&lt;property id=&quot;20148&quot; value=&quot;5&quot;/&gt;&lt;property id=&quot;20300&quot; value=&quot;Slide 27 - &amp;quot;8.3.1   Functions isdigit, isalpha, isalnum and isxdigit (Cont.)&amp;quot;&quot;/&gt;&lt;property id=&quot;20307&quot; value=&quot;337&quot;/&gt;&lt;/object&gt;&lt;object type=&quot;3&quot; unique_id=&quot;54232&quot;&gt;&lt;property id=&quot;20148&quot; value=&quot;5&quot;/&gt;&lt;property id=&quot;20300&quot; value=&quot;Slide 28 - &amp;quot;8.3.1  Functions islower, isupper, tolower and toupper&amp;quot;&quot;/&gt;&lt;property id=&quot;20307&quot; value=&quot;338&quot;/&gt;&lt;/object&gt;&lt;object type=&quot;3&quot; unique_id=&quot;54233&quot;&gt;&lt;property id=&quot;20148&quot; value=&quot;5&quot;/&gt;&lt;property id=&quot;20300&quot; value=&quot;Slide 29 - &amp;quot;8.3  Character-Handling Library (Cont.)&amp;quot;&quot;/&gt;&lt;property id=&quot;20307&quot; value=&quot;339&quot;/&gt;&lt;/object&gt;&lt;object type=&quot;3&quot; unique_id=&quot;54234&quot;&gt;&lt;property id=&quot;20148&quot; value=&quot;5&quot;/&gt;&lt;property id=&quot;20300&quot; value=&quot;Slide 33 - &amp;quot;8.3.3  Functions isspace, iscntrl, ispunct, isprint and isgraph&amp;quot;&quot;/&gt;&lt;property id=&quot;20307&quot; value=&quot;340&quot;/&gt;&lt;/object&gt;&lt;object type=&quot;3&quot; unique_id=&quot;54235&quot;&gt;&lt;property id=&quot;20148&quot; value=&quot;5&quot;/&gt;&lt;property id=&quot;20300&quot; value=&quot;Slide 34 - &amp;quot;8.3.3  Functions isspace, iscntrl, ispunct, isprint and isgraph&amp;quot;&quot;/&gt;&lt;property id=&quot;20307&quot; value=&quot;341&quot;/&gt;&lt;/object&gt;&lt;object type=&quot;3&quot; unique_id=&quot;54236&quot;&gt;&lt;property id=&quot;20148&quot; value=&quot;5&quot;/&gt;&lt;property id=&quot;20300&quot; value=&quot;Slide 38 - &amp;quot;8.4  String-Conversion Functions&amp;quot;&quot;/&gt;&lt;property id=&quot;20307&quot; value=&quot;342&quot;/&gt;&lt;/object&gt;&lt;object type=&quot;3&quot; unique_id=&quot;54237&quot;&gt;&lt;property id=&quot;20148&quot; value=&quot;5&quot;/&gt;&lt;property id=&quot;20300&quot; value=&quot;Slide 40 - &amp;quot;8.4.1  Function strtod&amp;quot;&quot;/&gt;&lt;property id=&quot;20307&quot; value=&quot;343&quot;/&gt;&lt;/object&gt;&lt;object type=&quot;3&quot; unique_id=&quot;54238&quot;&gt;&lt;property id=&quot;20148&quot; value=&quot;5&quot;/&gt;&lt;property id=&quot;20300&quot; value=&quot;Slide 41 - &amp;quot;8.4.1  Function strtod  (Cont.) &amp;quot;&quot;/&gt;&lt;property id=&quot;20307&quot; value=&quot;344&quot;/&gt;&lt;/object&gt;&lt;object type=&quot;3&quot; unique_id=&quot;54239&quot;&gt;&lt;property id=&quot;20148&quot; value=&quot;5&quot;/&gt;&lt;property id=&quot;20300&quot; value=&quot;Slide 43 - &amp;quot;8.4.2  Function strtol&amp;quot;&quot;/&gt;&lt;property id=&quot;20307&quot; value=&quot;345&quot;/&gt;&lt;/object&gt;&lt;object type=&quot;3&quot; unique_id=&quot;54240&quot;&gt;&lt;property id=&quot;20148&quot; value=&quot;5&quot;/&gt;&lt;property id=&quot;20300&quot; value=&quot;Slide 44 - &amp;quot;8.4.2  Function strtol (Cont.)&amp;quot;&quot;/&gt;&lt;property id=&quot;20307&quot; value=&quot;346&quot;/&gt;&lt;/object&gt;&lt;object type=&quot;3&quot; unique_id=&quot;54241&quot;&gt;&lt;property id=&quot;20148&quot; value=&quot;5&quot;/&gt;&lt;property id=&quot;20300&quot; value=&quot;Slide 45 - &amp;quot;8.4.2  Function strtol (Cont.)&amp;quot;&quot;/&gt;&lt;property id=&quot;20307&quot; value=&quot;347&quot;/&gt;&lt;/object&gt;&lt;object type=&quot;3&quot; unique_id=&quot;54242&quot;&gt;&lt;property id=&quot;20148&quot; value=&quot;5&quot;/&gt;&lt;property id=&quot;20300&quot; value=&quot;Slide 46 - &amp;quot;8.4.2  Function strtol (Cont.)&amp;quot;&quot;/&gt;&lt;property id=&quot;20307&quot; value=&quot;348&quot;/&gt;&lt;/object&gt;&lt;object type=&quot;3&quot; unique_id=&quot;54243&quot;&gt;&lt;property id=&quot;20148&quot; value=&quot;5&quot;/&gt;&lt;property id=&quot;20300&quot; value=&quot;Slide 48 - &amp;quot;8.4.3  Function strtoul&amp;quot;&quot;/&gt;&lt;property id=&quot;20307&quot; value=&quot;349&quot;/&gt;&lt;/object&gt;&lt;object type=&quot;3&quot; unique_id=&quot;54244&quot;&gt;&lt;property id=&quot;20148&quot; value=&quot;5&quot;/&gt;&lt;property id=&quot;20300&quot; value=&quot;Slide 49 - &amp;quot;8.4.3  Function strtoul (Cont.)&amp;quot;&quot;/&gt;&lt;property id=&quot;20307&quot; value=&quot;350&quot;/&gt;&lt;/object&gt;&lt;object type=&quot;3&quot; unique_id=&quot;54245&quot;&gt;&lt;property id=&quot;20148&quot; value=&quot;5&quot;/&gt;&lt;property id=&quot;20300&quot; value=&quot;Slide 51 - &amp;quot;8.5  Standard Input/Output Library Functions&amp;quot;&quot;/&gt;&lt;property id=&quot;20307&quot; value=&quot;351&quot;/&gt;&lt;/object&gt;&lt;object type=&quot;3&quot; unique_id=&quot;54246&quot;&gt;&lt;property id=&quot;20148&quot; value=&quot;5&quot;/&gt;&lt;property id=&quot;20300&quot; value=&quot;Slide 54 - &amp;quot;8.5.1  Functions fgets and putchar&amp;quot;&quot;/&gt;&lt;property id=&quot;20307&quot; value=&quot;352&quot;/&gt;&lt;/object&gt;&lt;object type=&quot;3&quot; unique_id=&quot;54247&quot;&gt;&lt;property id=&quot;20148&quot; value=&quot;5&quot;/&gt;&lt;property id=&quot;20300&quot; value=&quot;Slide 55 - &amp;quot;8.5.1  Functions fgets and putchar (Cont.)&amp;quot;&quot;/&gt;&lt;property id=&quot;20307&quot; value=&quot;353&quot;/&gt;&lt;/object&gt;&lt;object type=&quot;3&quot; unique_id=&quot;54248&quot;&gt;&lt;property id=&quot;20148&quot; value=&quot;5&quot;/&gt;&lt;property id=&quot;20300&quot; value=&quot;Slide 56 - &amp;quot;8.5.1  Functions fgets and putchar (Cont.)&amp;quot;&quot;/&gt;&lt;property id=&quot;20307&quot; value=&quot;354&quot;/&gt;&lt;/object&gt;&lt;object type=&quot;3&quot; unique_id=&quot;54249&quot;&gt;&lt;property id=&quot;20148&quot; value=&quot;5&quot;/&gt;&lt;property id=&quot;20300&quot; value=&quot;Slide 59 - &amp;quot;8.5.2  Function getchar&amp;quot;&quot;/&gt;&lt;property id=&quot;20307&quot; value=&quot;355&quot;/&gt;&lt;/object&gt;&lt;object type=&quot;3&quot; unique_id=&quot;54250&quot;&gt;&lt;property id=&quot;20148&quot; value=&quot;5&quot;/&gt;&lt;property id=&quot;20300&quot; value=&quot;Slide 62 - &amp;quot;8.5.3  Function sprintf&amp;quot;&quot;/&gt;&lt;property id=&quot;20307&quot; value=&quot;356&quot;/&gt;&lt;/object&gt;&lt;object type=&quot;3&quot; unique_id=&quot;54251&quot;&gt;&lt;property id=&quot;20148&quot; value=&quot;5&quot;/&gt;&lt;property id=&quot;20300&quot; value=&quot;Slide 65 - &amp;quot;8.5.4  Function sscanf&amp;quot;&quot;/&gt;&lt;property id=&quot;20307&quot; value=&quot;357&quot;/&gt;&lt;/object&gt;&lt;object type=&quot;3&quot; unique_id=&quot;54252&quot;&gt;&lt;property id=&quot;20148&quot; value=&quot;5&quot;/&gt;&lt;property id=&quot;20300&quot; value=&quot;Slide 67 - &amp;quot;8.6  String-Manipulation Functions of the String-Handling Library&amp;quot;&quot;/&gt;&lt;property id=&quot;20307&quot; value=&quot;358&quot;/&gt;&lt;/object&gt;&lt;object type=&quot;3&quot; unique_id=&quot;54253&quot;&gt;&lt;property id=&quot;20148&quot; value=&quot;5&quot;/&gt;&lt;property id=&quot;20300&quot; value=&quot;Slide 69 - &amp;quot;8.6  String-Manipulation Functions of the String-Handling Library (Cont.)&amp;quot;&quot;/&gt;&lt;property id=&quot;20307&quot; value=&quot;359&quot;/&gt;&lt;/object&gt;&lt;object type=&quot;3&quot; unique_id=&quot;54254&quot;&gt;&lt;property id=&quot;20148&quot; value=&quot;5&quot;/&gt;&lt;property id=&quot;20300&quot; value=&quot;Slide 70 - &amp;quot;8.6  String-Manipulation Functions of the String-Handling Library (Cont.)&amp;quot;&quot;/&gt;&lt;property id=&quot;20307&quot; value=&quot;360&quot;/&gt;&lt;/object&gt;&lt;object type=&quot;3&quot; unique_id=&quot;54255&quot;&gt;&lt;property id=&quot;20148&quot; value=&quot;5&quot;/&gt;&lt;property id=&quot;20300&quot; value=&quot;Slide 71 - &amp;quot;8.6  String-Manipulation Functions of the String-Handling Library (Cont.)&amp;quot;&quot;/&gt;&lt;property id=&quot;20307&quot; value=&quot;361&quot;/&gt;&lt;/object&gt;&lt;object type=&quot;3&quot; unique_id=&quot;54256&quot;&gt;&lt;property id=&quot;20148&quot; value=&quot;5&quot;/&gt;&lt;property id=&quot;20300&quot; value=&quot;Slide 73 - &amp;quot;8.6.1  Functions strcpy and strncpy&amp;quot;&quot;/&gt;&lt;property id=&quot;20307&quot; value=&quot;362&quot;/&gt;&lt;/object&gt;&lt;object type=&quot;3&quot; unique_id=&quot;54257&quot;&gt;&lt;property id=&quot;20148&quot; value=&quot;5&quot;/&gt;&lt;property id=&quot;20300&quot; value=&quot;Slide 76 - &amp;quot;8.6.2  Functions strcat and strncat&amp;quot;&quot;/&gt;&lt;property id=&quot;20307&quot; value=&quot;363&quot;/&gt;&lt;/object&gt;&lt;object type=&quot;3&quot; unique_id=&quot;54258&quot;&gt;&lt;property id=&quot;20148&quot; value=&quot;5&quot;/&gt;&lt;property id=&quot;20300&quot; value=&quot;Slide 79 - &amp;quot;8.7  Comparison Functions of the String-Handling Library&amp;quot;&quot;/&gt;&lt;property id=&quot;20307&quot; value=&quot;364&quot;/&gt;&lt;/object&gt;&lt;object type=&quot;3&quot; unique_id=&quot;54259&quot;&gt;&lt;property id=&quot;20148&quot; value=&quot;5&quot;/&gt;&lt;property id=&quot;20300&quot; value=&quot;Slide 81 - &amp;quot;8.7  Comparison Functions of the String-Handling Library (Cont.)&amp;quot;&quot;/&gt;&lt;property id=&quot;20307&quot; value=&quot;365&quot;/&gt;&lt;/object&gt;&lt;object type=&quot;3&quot; unique_id=&quot;54260&quot;&gt;&lt;property id=&quot;20148&quot; value=&quot;5&quot;/&gt;&lt;property id=&quot;20300&quot; value=&quot;Slide 85 - &amp;quot;8.7  Comparison Functions of the String-Handling Library (Cont.)&amp;quot;&quot;/&gt;&lt;property id=&quot;20307&quot; value=&quot;366&quot;/&gt;&lt;/object&gt;&lt;object type=&quot;3&quot; unique_id=&quot;54261&quot;&gt;&lt;property id=&quot;20148&quot; value=&quot;5&quot;/&gt;&lt;property id=&quot;20300&quot; value=&quot;Slide 86 - &amp;quot;8.7  Comparison Functions of the String-Handling Library (Cont.)&amp;quot;&quot;/&gt;&lt;property id=&quot;20307&quot; value=&quot;367&quot;/&gt;&lt;/object&gt;&lt;object type=&quot;3&quot; unique_id=&quot;54262&quot;&gt;&lt;property id=&quot;20148&quot; value=&quot;5&quot;/&gt;&lt;property id=&quot;20300&quot; value=&quot;Slide 87 - &amp;quot;8.8  Search Functions of the String-Handling Library&amp;quot;&quot;/&gt;&lt;property id=&quot;20307&quot; value=&quot;368&quot;/&gt;&lt;/object&gt;&lt;object type=&quot;3&quot; unique_id=&quot;54263&quot;&gt;&lt;property id=&quot;20148&quot; value=&quot;5&quot;/&gt;&lt;property id=&quot;20300&quot; value=&quot;Slide 90 - &amp;quot;8.8.1  Function strchr&amp;quot;&quot;/&gt;&lt;property id=&quot;20307&quot; value=&quot;369&quot;/&gt;&lt;/object&gt;&lt;object type=&quot;3&quot; unique_id=&quot;54264&quot;&gt;&lt;property id=&quot;20148&quot; value=&quot;5&quot;/&gt;&lt;property id=&quot;20300&quot; value=&quot;Slide 93 - &amp;quot;8.8.2  Function strcspn&amp;quot;&quot;/&gt;&lt;property id=&quot;20307&quot; value=&quot;370&quot;/&gt;&lt;/object&gt;&lt;object type=&quot;3&quot; unique_id=&quot;54265&quot;&gt;&lt;property id=&quot;20148&quot; value=&quot;5&quot;/&gt;&lt;property id=&quot;20300&quot; value=&quot;Slide 95 - &amp;quot;8.8.3  Function strpbrk&amp;quot;&quot;/&gt;&lt;property id=&quot;20307&quot; value=&quot;371&quot;/&gt;&lt;/object&gt;&lt;object type=&quot;3&quot; unique_id=&quot;54266&quot;&gt;&lt;property id=&quot;20148&quot; value=&quot;5&quot;/&gt;&lt;property id=&quot;20300&quot; value=&quot;Slide 97 - &amp;quot;8.8.4  Function strrchr&amp;quot;&quot;/&gt;&lt;property id=&quot;20307&quot; value=&quot;372&quot;/&gt;&lt;/object&gt;&lt;object type=&quot;3&quot; unique_id=&quot;54267&quot;&gt;&lt;property id=&quot;20148&quot; value=&quot;5&quot;/&gt;&lt;property id=&quot;20300&quot; value=&quot;Slide 99 - &amp;quot;8.8.5  Function strspn&amp;quot;&quot;/&gt;&lt;property id=&quot;20307&quot; value=&quot;373&quot;/&gt;&lt;/object&gt;&lt;object type=&quot;3&quot; unique_id=&quot;54268&quot;&gt;&lt;property id=&quot;20148&quot; value=&quot;5&quot;/&gt;&lt;property id=&quot;20300&quot; value=&quot;Slide 101 - &amp;quot;8.8.6  Function strstr&amp;quot;&quot;/&gt;&lt;property id=&quot;20307&quot; value=&quot;374&quot;/&gt;&lt;/object&gt;&lt;object type=&quot;3&quot; unique_id=&quot;54269&quot;&gt;&lt;property id=&quot;20148&quot; value=&quot;5&quot;/&gt;&lt;property id=&quot;20300&quot; value=&quot;Slide 103 - &amp;quot;8.8.7  Function strtok&amp;quot;&quot;/&gt;&lt;property id=&quot;20307&quot; value=&quot;375&quot;/&gt;&lt;/object&gt;&lt;object type=&quot;3&quot; unique_id=&quot;54270&quot;&gt;&lt;property id=&quot;20148&quot; value=&quot;5&quot;/&gt;&lt;property id=&quot;20300&quot; value=&quot;Slide 106 - &amp;quot;8.8.7  Function strtok (Cont.)&amp;quot;&quot;/&gt;&lt;property id=&quot;20307&quot; value=&quot;376&quot;/&gt;&lt;/object&gt;&lt;object type=&quot;3&quot; unique_id=&quot;54271&quot;&gt;&lt;property id=&quot;20148&quot; value=&quot;5&quot;/&gt;&lt;property id=&quot;20300&quot; value=&quot;Slide 107 - &amp;quot;8.8.7  Function strtok (Cont.)&amp;quot;&quot;/&gt;&lt;property id=&quot;20307&quot; value=&quot;377&quot;/&gt;&lt;/object&gt;&lt;object type=&quot;3&quot; unique_id=&quot;54272&quot;&gt;&lt;property id=&quot;20148&quot; value=&quot;5&quot;/&gt;&lt;property id=&quot;20300&quot; value=&quot;Slide 108 - &amp;quot;8.8.7  Function strtok (Cont.)&amp;quot;&quot;/&gt;&lt;property id=&quot;20307&quot; value=&quot;378&quot;/&gt;&lt;/object&gt;&lt;object type=&quot;3&quot; unique_id=&quot;54273&quot;&gt;&lt;property id=&quot;20148&quot; value=&quot;5&quot;/&gt;&lt;property id=&quot;20300&quot; value=&quot;Slide 109 - &amp;quot;8.8.7  Function strtok (Cont.)&amp;quot;&quot;/&gt;&lt;property id=&quot;20307&quot; value=&quot;379&quot;/&gt;&lt;/object&gt;&lt;object type=&quot;3&quot; unique_id=&quot;54274&quot;&gt;&lt;property id=&quot;20148&quot; value=&quot;5&quot;/&gt;&lt;property id=&quot;20300&quot; value=&quot;Slide 110 - &amp;quot;8.9  Memory Functions of the String-Handling Library&amp;quot;&quot;/&gt;&lt;property id=&quot;20307&quot; value=&quot;380&quot;/&gt;&lt;/object&gt;&lt;object type=&quot;3&quot; unique_id=&quot;54275&quot;&gt;&lt;property id=&quot;20148&quot; value=&quot;5&quot;/&gt;&lt;property id=&quot;20300&quot; value=&quot;Slide 113 - &amp;quot;8.9  Memory Functions of the String-Handling Library (Cont.)&amp;quot;&quot;/&gt;&lt;property id=&quot;20307&quot; value=&quot;381&quot;/&gt;&lt;/object&gt;&lt;object type=&quot;3&quot; unique_id=&quot;54276&quot;&gt;&lt;property id=&quot;20148&quot; value=&quot;5&quot;/&gt;&lt;property id=&quot;20300&quot; value=&quot;Slide 114 - &amp;quot;8.9.1  Function memcpy&amp;quot;&quot;/&gt;&lt;property id=&quot;20307&quot; value=&quot;382&quot;/&gt;&lt;/object&gt;&lt;object type=&quot;3&quot; unique_id=&quot;54277&quot;&gt;&lt;property id=&quot;20148&quot; value=&quot;5&quot;/&gt;&lt;property id=&quot;20300&quot; value=&quot;Slide 117 - &amp;quot;8.9.2  Function memmove&amp;quot;&quot;/&gt;&lt;property id=&quot;20307&quot; value=&quot;383&quot;/&gt;&lt;/object&gt;&lt;object type=&quot;3&quot; unique_id=&quot;54278&quot;&gt;&lt;property id=&quot;20148&quot; value=&quot;5&quot;/&gt;&lt;property id=&quot;20300&quot; value=&quot;Slide 120 - &amp;quot;8.9.3  Function memcmp&amp;quot;&quot;/&gt;&lt;property id=&quot;20307&quot; value=&quot;386&quot;/&gt;&lt;/object&gt;&lt;object type=&quot;3&quot; unique_id=&quot;54279&quot;&gt;&lt;property id=&quot;20148&quot; value=&quot;5&quot;/&gt;&lt;property id=&quot;20300&quot; value=&quot;Slide 122 - &amp;quot;8.9.4  Function memchr&amp;quot;&quot;/&gt;&lt;property id=&quot;20307&quot; value=&quot;385&quot;/&gt;&lt;/object&gt;&lt;object type=&quot;3&quot; unique_id=&quot;54280&quot;&gt;&lt;property id=&quot;20148&quot; value=&quot;5&quot;/&gt;&lt;property id=&quot;20300&quot; value=&quot;Slide 124 - &amp;quot;8.9.5  Function memset&amp;quot;&quot;/&gt;&lt;property id=&quot;20307&quot; value=&quot;387&quot;/&gt;&lt;/object&gt;&lt;object type=&quot;3&quot; unique_id=&quot;54281&quot;&gt;&lt;property id=&quot;20148&quot; value=&quot;5&quot;/&gt;&lt;property id=&quot;20300&quot; value=&quot;Slide 127 - &amp;quot;8.10  Other Functions of the String-Handling Library&amp;quot;&quot;/&gt;&lt;property id=&quot;20307&quot; value=&quot;388&quot;/&gt;&lt;/object&gt;&lt;object type=&quot;3&quot; unique_id=&quot;54282&quot;&gt;&lt;property id=&quot;20148&quot; value=&quot;5&quot;/&gt;&lt;property id=&quot;20300&quot; value=&quot;Slide 129 - &amp;quot;8.10.1  Function strerror&amp;quot;&quot;/&gt;&lt;property id=&quot;20307&quot; value=&quot;389&quot;/&gt;&lt;/object&gt;&lt;object type=&quot;3&quot; unique_id=&quot;54283&quot;&gt;&lt;property id=&quot;20148&quot; value=&quot;5&quot;/&gt;&lt;property id=&quot;20300&quot; value=&quot;Slide 131 - &amp;quot;8.10.2  Function strlen&amp;quot;&quot;/&gt;&lt;property id=&quot;20307&quot; value=&quot;390&quot;/&gt;&lt;/object&gt;&lt;object type=&quot;3&quot; unique_id=&quot;54284&quot;&gt;&lt;property id=&quot;20148&quot; value=&quot;5&quot;/&gt;&lt;property id=&quot;20300&quot; value=&quot;Slide 133 - &amp;quot;8.11  Secure C Programming&amp;quot;&quot;/&gt;&lt;property id=&quot;20307&quot; value=&quot;391&quot;/&gt;&lt;/object&gt;&lt;object type=&quot;3&quot; unique_id=&quot;54285&quot;&gt;&lt;property id=&quot;20148&quot; value=&quot;5&quot;/&gt;&lt;property id=&quot;20300&quot; value=&quot;Slide 134 - &amp;quot;8.11  Secure C Programming (Cont.)&amp;quot;&quot;/&gt;&lt;property id=&quot;20307&quot; value=&quot;392&quot;/&gt;&lt;/object&gt;&lt;object type=&quot;3&quot; unique_id=&quot;54286&quot;&gt;&lt;property id=&quot;20148&quot; value=&quot;5&quot;/&gt;&lt;property id=&quot;20300&quot; value=&quot;Slide 135 - &amp;quot;8.11  Secure C Programming (Cont.)&amp;quot;&quot;/&gt;&lt;property id=&quot;20307&quot; value=&quot;393&quot;/&gt;&lt;/object&gt;&lt;object type=&quot;3&quot; unique_id=&quot;54287&quot;&gt;&lt;property id=&quot;20148&quot; value=&quot;5&quot;/&gt;&lt;property id=&quot;20300&quot; value=&quot;Slide 136 - &amp;quot;8.11  Secure C Programming (Cont.)&amp;quot;&quot;/&gt;&lt;property id=&quot;20307&quot; value=&quot;394&quot;/&gt;&lt;/object&gt;&lt;/object&gt;&lt;object type=&quot;8&quot; unique_id=&quot;1269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chtp8_07</Template>
  <TotalTime>1209</TotalTime>
  <Words>3940</Words>
  <Application>Microsoft Office PowerPoint</Application>
  <PresentationFormat>On-screen Show (4:3)</PresentationFormat>
  <Paragraphs>449</Paragraphs>
  <Slides>114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Arial</vt:lpstr>
      <vt:lpstr>Calibri</vt:lpstr>
      <vt:lpstr>Cambria</vt:lpstr>
      <vt:lpstr>Consolas</vt:lpstr>
      <vt:lpstr>Times New Roman</vt:lpstr>
      <vt:lpstr>Verdana</vt:lpstr>
      <vt:lpstr>Wingdings 2</vt:lpstr>
      <vt:lpstr>Wingdings 3</vt:lpstr>
      <vt:lpstr>chtp8_07</vt:lpstr>
      <vt:lpstr>Chapter 8 C Characters and Strings</vt:lpstr>
      <vt:lpstr>8.1  Introduction</vt:lpstr>
      <vt:lpstr>8.2  Fundamentals of Strings and Characters</vt:lpstr>
      <vt:lpstr>8.2  Fundamentals of Strings and Characters (Cont.)</vt:lpstr>
      <vt:lpstr>8.2  Fundamentals of Strings and Characters (Cont.)</vt:lpstr>
      <vt:lpstr>8.2  Fundamentals of Strings and Characters (Cont.)</vt:lpstr>
      <vt:lpstr>8.2  Fundamentals of Strings and Characters (Cont.)</vt:lpstr>
      <vt:lpstr>8.2  Fundamentals of Strings and Characters (Cont.)</vt:lpstr>
      <vt:lpstr>8.2  Fundamentals of Strings and Characters (Cont.)</vt:lpstr>
      <vt:lpstr>8.2  Fundamentals of Strings and Characters (Cont.)</vt:lpstr>
      <vt:lpstr>8.3  Character-Handling Library</vt:lpstr>
      <vt:lpstr>PowerPoint Presentation</vt:lpstr>
      <vt:lpstr>PowerPoint Presentation</vt:lpstr>
      <vt:lpstr>8.3.1  Functions isdigit, isalpha, isalnum and isxdigit</vt:lpstr>
      <vt:lpstr>PowerPoint Presentation</vt:lpstr>
      <vt:lpstr>PowerPoint Presentation</vt:lpstr>
      <vt:lpstr>PowerPoint Presentation</vt:lpstr>
      <vt:lpstr>8.3.1   Functions isdigit, isalpha, isalnum and isxdigit (Cont.)</vt:lpstr>
      <vt:lpstr>8.3.1  Functions islower, isupper, tolower and toupper</vt:lpstr>
      <vt:lpstr>PowerPoint Presentation</vt:lpstr>
      <vt:lpstr>PowerPoint Presentation</vt:lpstr>
      <vt:lpstr>PowerPoint Presentation</vt:lpstr>
      <vt:lpstr>8.3.3  Functions isspace, iscntrl, ispunct, isprint and isgraph</vt:lpstr>
      <vt:lpstr>8.3.3  Functions isspace, iscntrl, ispunct, isprint and isgraph</vt:lpstr>
      <vt:lpstr>PowerPoint Presentation</vt:lpstr>
      <vt:lpstr>PowerPoint Presentation</vt:lpstr>
      <vt:lpstr>PowerPoint Presentation</vt:lpstr>
      <vt:lpstr>8.4  String-Conversion Functions</vt:lpstr>
      <vt:lpstr>PowerPoint Presentation</vt:lpstr>
      <vt:lpstr>8.4.1  Function strtod</vt:lpstr>
      <vt:lpstr>8.4.1  Function strtod  (Cont.) </vt:lpstr>
      <vt:lpstr>PowerPoint Presentation</vt:lpstr>
      <vt:lpstr>8.4.2  Function strtol</vt:lpstr>
      <vt:lpstr>8.4.2  Function strtol (Cont.)</vt:lpstr>
      <vt:lpstr>8.4.2  Function strtol (Cont.)</vt:lpstr>
      <vt:lpstr>8.4.2  Function strtol (Cont.)</vt:lpstr>
      <vt:lpstr>PowerPoint Presentation</vt:lpstr>
      <vt:lpstr>8.4.3  Function strtoul</vt:lpstr>
      <vt:lpstr>PowerPoint Presentation</vt:lpstr>
      <vt:lpstr>8.5  Standard Input/Output Library Functions</vt:lpstr>
      <vt:lpstr>PowerPoint Presentation</vt:lpstr>
      <vt:lpstr>PowerPoint Presentation</vt:lpstr>
      <vt:lpstr>8.5.1  Functions fgets and putchar</vt:lpstr>
      <vt:lpstr>8.5.1  Functions fgets and putchar (Cont.)</vt:lpstr>
      <vt:lpstr>8.5.1  Functions fgets and putchar (Cont.)</vt:lpstr>
      <vt:lpstr>8.5.1  Functions fgets and putchar (Cont.)</vt:lpstr>
      <vt:lpstr>PowerPoint Presentation</vt:lpstr>
      <vt:lpstr>PowerPoint Presentation</vt:lpstr>
      <vt:lpstr>8.5.2  Function getchar</vt:lpstr>
      <vt:lpstr>PowerPoint Presentation</vt:lpstr>
      <vt:lpstr>PowerPoint Presentation</vt:lpstr>
      <vt:lpstr>8.5.3  Function sprintf</vt:lpstr>
      <vt:lpstr>PowerPoint Presentation</vt:lpstr>
      <vt:lpstr>PowerPoint Presentation</vt:lpstr>
      <vt:lpstr>8.5.4  Function sscanf</vt:lpstr>
      <vt:lpstr>PowerPoint Presentation</vt:lpstr>
      <vt:lpstr>8.6  String-Manipulation Functions of the String-Handling Library</vt:lpstr>
      <vt:lpstr>PowerPoint Presentation</vt:lpstr>
      <vt:lpstr>8.6  String-Manipulation Functions of the String-Handling Library (Cont.)</vt:lpstr>
      <vt:lpstr>8.6  String-Manipulation Functions of the String-Handling Library (Cont.)</vt:lpstr>
      <vt:lpstr>8.6  String-Manipulation Functions of the String-Handling Library (Cont.)</vt:lpstr>
      <vt:lpstr>8.6.1  Functions strcpy and strncpy</vt:lpstr>
      <vt:lpstr>PowerPoint Presentation</vt:lpstr>
      <vt:lpstr>PowerPoint Presentation</vt:lpstr>
      <vt:lpstr>8.6.2  Functions strcat and strncat</vt:lpstr>
      <vt:lpstr>PowerPoint Presentation</vt:lpstr>
      <vt:lpstr>PowerPoint Presentation</vt:lpstr>
      <vt:lpstr>8.7  Comparison Functions of the String-Handling Library</vt:lpstr>
      <vt:lpstr>8.7  Comparison Functions of the String-Handling Library (Cont.)</vt:lpstr>
      <vt:lpstr>PowerPoint Presentation</vt:lpstr>
      <vt:lpstr>PowerPoint Presentation</vt:lpstr>
      <vt:lpstr>8.7  Comparison Functions of the String-Handling Library (Cont.)</vt:lpstr>
      <vt:lpstr>8.7  Comparison Functions of the String-Handling Library (Cont.)</vt:lpstr>
      <vt:lpstr>PowerPoint Presentation</vt:lpstr>
      <vt:lpstr>PowerPoint Presentation</vt:lpstr>
      <vt:lpstr>8.8.1  Function strchr</vt:lpstr>
      <vt:lpstr>PowerPoint Presentation</vt:lpstr>
      <vt:lpstr>PowerPoint Presentation</vt:lpstr>
      <vt:lpstr>8.8.2  Function strcspn</vt:lpstr>
      <vt:lpstr>PowerPoint Presentation</vt:lpstr>
      <vt:lpstr>8.8.3  Function strpbrk</vt:lpstr>
      <vt:lpstr>PowerPoint Presentation</vt:lpstr>
      <vt:lpstr>8.8.4  Function strrchr</vt:lpstr>
      <vt:lpstr>PowerPoint Presentation</vt:lpstr>
      <vt:lpstr>8.8.5  Function strspn</vt:lpstr>
      <vt:lpstr>PowerPoint Presentation</vt:lpstr>
      <vt:lpstr>8.8.6  Function strstr</vt:lpstr>
      <vt:lpstr>PowerPoint Presentation</vt:lpstr>
      <vt:lpstr>8.8.7  Function strtok</vt:lpstr>
      <vt:lpstr>PowerPoint Presentation</vt:lpstr>
      <vt:lpstr>PowerPoint Presentation</vt:lpstr>
      <vt:lpstr>8.8.7  Function strtok (Cont.)</vt:lpstr>
      <vt:lpstr>8.8.7  Function strtok (Cont.)</vt:lpstr>
      <vt:lpstr>8.8.7  Function strtok (Cont.)</vt:lpstr>
      <vt:lpstr>8.8.7  Function strtok (Cont.)</vt:lpstr>
      <vt:lpstr>8.9  Memory Functions of the String-Handling Library</vt:lpstr>
      <vt:lpstr>PowerPoint Presentation</vt:lpstr>
      <vt:lpstr>PowerPoint Presentation</vt:lpstr>
      <vt:lpstr>8.9  Memory Functions of the String-Handling Library (Cont.)</vt:lpstr>
      <vt:lpstr>8.9.1  Function memcpy</vt:lpstr>
      <vt:lpstr>PowerPoint Presentation</vt:lpstr>
      <vt:lpstr>8.9.2  Function memmove</vt:lpstr>
      <vt:lpstr>PowerPoint Presentation</vt:lpstr>
      <vt:lpstr>8.9.3  Function memcmp</vt:lpstr>
      <vt:lpstr>PowerPoint Presentation</vt:lpstr>
      <vt:lpstr>8.9.4  Function memchr</vt:lpstr>
      <vt:lpstr>PowerPoint Presentation</vt:lpstr>
      <vt:lpstr>8.9.5  Function memset</vt:lpstr>
      <vt:lpstr>PowerPoint Presentation</vt:lpstr>
      <vt:lpstr>8.10  Other Functions of the String-Handling Library</vt:lpstr>
      <vt:lpstr>8.10.1  Function strerror</vt:lpstr>
      <vt:lpstr>8.10.2  Function strlen</vt:lpstr>
      <vt:lpstr>8.11  Secure C Programming (Cont.)</vt:lpstr>
      <vt:lpstr>8.11  Secure C Programming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irem pc</cp:lastModifiedBy>
  <cp:revision>94</cp:revision>
  <dcterms:created xsi:type="dcterms:W3CDTF">2015-04-27T18:57:50Z</dcterms:created>
  <dcterms:modified xsi:type="dcterms:W3CDTF">2022-04-24T10:34:41Z</dcterms:modified>
</cp:coreProperties>
</file>